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0"/>
  </p:notesMasterIdLst>
  <p:sldIdLst>
    <p:sldId id="256" r:id="rId3"/>
    <p:sldId id="257" r:id="rId4"/>
    <p:sldId id="260" r:id="rId5"/>
    <p:sldId id="259" r:id="rId6"/>
    <p:sldId id="262" r:id="rId7"/>
    <p:sldId id="261" r:id="rId8"/>
    <p:sldId id="263"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014"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F91DD9-C1BA-46E5-9A36-258D86D6256D}" type="datetimeFigureOut">
              <a:rPr lang="en-US" smtClean="0"/>
              <a:pPr/>
              <a:t>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40E15B-31D3-4EC6-B89F-E1A68ECE832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40E15B-31D3-4EC6-B89F-E1A68ECE832C}"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3048000"/>
            <a:ext cx="4495800" cy="1470025"/>
          </a:xfrm>
        </p:spPr>
        <p:txBody>
          <a:bodyPr anchor="b" anchorCtr="0"/>
          <a:lstStyle>
            <a:lvl1pPr>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81000" y="4343400"/>
            <a:ext cx="4495800" cy="1752600"/>
          </a:xfrm>
        </p:spPr>
        <p:txBody>
          <a:bodyPr/>
          <a:lstStyle>
            <a:lvl1pPr marL="0" indent="0">
              <a:buFontTx/>
              <a:buNone/>
              <a:defRPr sz="2800"/>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F5B18C25-F65F-43A7-B3A3-936099E3693B}" type="slidenum">
              <a:rPr lang="en-US"/>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449262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66800" y="304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066800" y="50593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AA84B7D-B66A-4DB7-9E9F-0A948BC45D72}" type="slidenum">
              <a:rPr lang="en-US"/>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B26983-0138-475D-9986-24FA3D86BF61}" type="slidenum">
              <a:rPr lang="en-US"/>
              <a:pPr/>
              <a:t>‹#›</a:t>
            </a:fld>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9"/>
            <a:ext cx="914400" cy="5135562"/>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5410200" cy="5135562"/>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94B458-E0BA-4F4F-80D2-F4FFB1CF315A}" type="slidenum">
              <a:rPr lang="en-US"/>
              <a:pPr/>
              <a:t>‹#›</a:t>
            </a:fld>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5F2F5481-1003-4EAC-BC25-2C0D82C05A29}" type="slidenum">
              <a:rPr lang="en-US"/>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B5237B-4187-4552-9F52-6728CACC5323}" type="slidenum">
              <a:rPr lang="en-US"/>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B5237B-4187-4552-9F52-6728CACC5323}" type="slidenum">
              <a:rPr lang="en-US"/>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9625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46233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F8D383-1F48-46BF-8E68-C18B1C90A19C}" type="slidenum">
              <a:rPr lang="en-US"/>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30727BD-A66F-422A-9B04-805F18423C99}" type="slidenum">
              <a:rPr lang="en-US"/>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2784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2784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62400" y="1535113"/>
            <a:ext cx="3279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62400" y="2174875"/>
            <a:ext cx="3279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9EE3383-C671-45C0-9E9A-D45A01790392}" type="slidenum">
              <a:rPr lang="en-US"/>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19A3822-E271-4D61-BDBC-B78499E32D18}" type="slidenum">
              <a:rPr lang="en-US"/>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317DE89-B534-4432-85BC-F53BF30408F9}" type="slidenum">
              <a:rPr lang="en-US"/>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37401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335495-FD99-4C58-9A0A-A1C578585C4A}" type="slidenum">
              <a:rPr lang="en-US"/>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6858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447801"/>
            <a:ext cx="68580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DFCC030-D6C9-4963-9BDB-048CA17BA2C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random/>
  </p:transition>
  <p:txStyles>
    <p:titleStyle>
      <a:lvl1pPr algn="l" rtl="0" eaLnBrk="1" fontAlgn="base" hangingPunct="1">
        <a:spcBef>
          <a:spcPct val="0"/>
        </a:spcBef>
        <a:spcAft>
          <a:spcPct val="0"/>
        </a:spcAft>
        <a:defRPr sz="4400" b="0" i="0">
          <a:solidFill>
            <a:schemeClr val="accent2">
              <a:lumMod val="75000"/>
            </a:schemeClr>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accent2">
              <a:lumMod val="50000"/>
            </a:schemeClr>
          </a:solidFill>
          <a:latin typeface="Calibri" pitchFamily="34" charset="0"/>
          <a:ea typeface="+mn-ea"/>
          <a:cs typeface="+mn-cs"/>
        </a:defRPr>
      </a:lvl1pPr>
      <a:lvl2pPr marL="742950" indent="-285750" algn="l" rtl="0" eaLnBrk="1" fontAlgn="base" hangingPunct="1">
        <a:spcBef>
          <a:spcPct val="20000"/>
        </a:spcBef>
        <a:spcAft>
          <a:spcPct val="0"/>
        </a:spcAft>
        <a:buChar char="–"/>
        <a:defRPr sz="2800">
          <a:solidFill>
            <a:schemeClr val="accent2">
              <a:lumMod val="50000"/>
            </a:schemeClr>
          </a:solidFill>
          <a:latin typeface="Calibri" pitchFamily="34" charset="0"/>
        </a:defRPr>
      </a:lvl2pPr>
      <a:lvl3pPr marL="1143000" indent="-228600" algn="l" rtl="0" eaLnBrk="1" fontAlgn="base" hangingPunct="1">
        <a:spcBef>
          <a:spcPct val="20000"/>
        </a:spcBef>
        <a:spcAft>
          <a:spcPct val="0"/>
        </a:spcAft>
        <a:buChar char="•"/>
        <a:defRPr sz="2400">
          <a:solidFill>
            <a:schemeClr val="accent2">
              <a:lumMod val="50000"/>
            </a:schemeClr>
          </a:solidFill>
          <a:latin typeface="Calibri" pitchFamily="34" charset="0"/>
        </a:defRPr>
      </a:lvl3pPr>
      <a:lvl4pPr marL="1600200" indent="-228600" algn="l" rtl="0" eaLnBrk="1" fontAlgn="base" hangingPunct="1">
        <a:spcBef>
          <a:spcPct val="20000"/>
        </a:spcBef>
        <a:spcAft>
          <a:spcPct val="0"/>
        </a:spcAft>
        <a:buChar char="–"/>
        <a:defRPr sz="2000">
          <a:solidFill>
            <a:schemeClr val="accent2">
              <a:lumMod val="50000"/>
            </a:schemeClr>
          </a:solidFill>
          <a:latin typeface="Calibri" pitchFamily="34" charset="0"/>
        </a:defRPr>
      </a:lvl4pPr>
      <a:lvl5pPr marL="2057400" indent="-228600" algn="l" rtl="0" eaLnBrk="1" fontAlgn="base" hangingPunct="1">
        <a:spcBef>
          <a:spcPct val="20000"/>
        </a:spcBef>
        <a:spcAft>
          <a:spcPct val="0"/>
        </a:spcAft>
        <a:buChar char="»"/>
        <a:defRPr sz="2000">
          <a:solidFill>
            <a:schemeClr val="accent2">
              <a:lumMod val="50000"/>
            </a:schemeClr>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9.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png"/>
          <p:cNvPicPr>
            <a:picLocks noChangeAspect="1"/>
          </p:cNvPicPr>
          <p:nvPr/>
        </p:nvPicPr>
        <p:blipFill>
          <a:blip r:embed="rId2" cstate="print"/>
          <a:stretch>
            <a:fillRect/>
          </a:stretch>
        </p:blipFill>
        <p:spPr>
          <a:xfrm>
            <a:off x="199625" y="2590800"/>
            <a:ext cx="3762775" cy="22098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6858000" cy="792162"/>
          </a:xfrm>
        </p:spPr>
        <p:txBody>
          <a:bodyPr/>
          <a:lstStyle/>
          <a:p>
            <a:r>
              <a:rPr lang="en-US" b="1" dirty="0" smtClean="0"/>
              <a:t>Introduction</a:t>
            </a:r>
            <a:endParaRPr lang="en-US" b="1" dirty="0"/>
          </a:p>
        </p:txBody>
      </p:sp>
      <p:sp>
        <p:nvSpPr>
          <p:cNvPr id="4099" name="Rectangle 3"/>
          <p:cNvSpPr>
            <a:spLocks noGrp="1" noChangeArrowheads="1"/>
          </p:cNvSpPr>
          <p:nvPr>
            <p:ph type="body" idx="1"/>
          </p:nvPr>
        </p:nvSpPr>
        <p:spPr>
          <a:xfrm>
            <a:off x="457200" y="990600"/>
            <a:ext cx="6324600" cy="4495801"/>
          </a:xfrm>
        </p:spPr>
        <p:txBody>
          <a:bodyPr/>
          <a:lstStyle/>
          <a:p>
            <a:pPr marL="0" indent="0" algn="ctr">
              <a:buNone/>
            </a:pPr>
            <a:r>
              <a:rPr lang="en-US" sz="2200" dirty="0" smtClean="0"/>
              <a:t>It’s the week of Thanksgiving and you realize how fast Christmas is approaching.  You haven’t made any shopping lists and don’t really think you have the money to shop this year.  However, you know that you can’t show up without gifts.  You look at your account and you have $300 discretionary income available in your checking account.  You also have a MasterCard credit account with an available credit line of $2,000.  To save money, you’ve decided to get your shopping done on Black Friday.  Shopping on Black Friday in the stores and online will definitely save you money.</a:t>
            </a:r>
            <a:endParaRPr lang="en-US" sz="2200" i="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 to="" calcmode="lin" valueType="num">
                                      <p:cBhvr>
                                        <p:cTn id="12" dur="1" fill="hold"/>
                                        <p:tgtEl>
                                          <p:spTgt spid="409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6858000" cy="792162"/>
          </a:xfrm>
        </p:spPr>
        <p:txBody>
          <a:bodyPr/>
          <a:lstStyle/>
          <a:p>
            <a:r>
              <a:rPr lang="en-US" b="1" dirty="0" smtClean="0"/>
              <a:t>Rules &amp; Guidelines</a:t>
            </a:r>
            <a:endParaRPr lang="en-US" b="1" dirty="0"/>
          </a:p>
        </p:txBody>
      </p:sp>
      <p:sp>
        <p:nvSpPr>
          <p:cNvPr id="4099" name="Rectangle 3"/>
          <p:cNvSpPr>
            <a:spLocks noGrp="1" noChangeArrowheads="1"/>
          </p:cNvSpPr>
          <p:nvPr>
            <p:ph type="body" idx="1"/>
          </p:nvPr>
        </p:nvSpPr>
        <p:spPr>
          <a:xfrm>
            <a:off x="457200" y="990600"/>
            <a:ext cx="6324600" cy="4495801"/>
          </a:xfrm>
        </p:spPr>
        <p:txBody>
          <a:bodyPr/>
          <a:lstStyle/>
          <a:p>
            <a:pPr marL="457200" indent="-457200"/>
            <a:r>
              <a:rPr lang="en-US" sz="1700" dirty="0" smtClean="0"/>
              <a:t>$300 discretionary income in checking account</a:t>
            </a:r>
          </a:p>
          <a:p>
            <a:pPr marL="457200" indent="-457200"/>
            <a:r>
              <a:rPr lang="en-US" sz="1700" dirty="0" smtClean="0"/>
              <a:t>Have an available credit limit of $2,000 on your MasterCard</a:t>
            </a:r>
          </a:p>
          <a:p>
            <a:pPr marL="457200" indent="-457200"/>
            <a:r>
              <a:rPr lang="en-US" sz="1700" dirty="0" smtClean="0"/>
              <a:t>Must shop for your:</a:t>
            </a:r>
          </a:p>
          <a:p>
            <a:pPr marL="857250" lvl="1" indent="-457200"/>
            <a:r>
              <a:rPr lang="en-US" sz="1700" dirty="0" smtClean="0"/>
              <a:t>Mother</a:t>
            </a:r>
          </a:p>
          <a:p>
            <a:pPr marL="857250" lvl="1" indent="-457200"/>
            <a:r>
              <a:rPr lang="en-US" sz="1700" dirty="0" smtClean="0"/>
              <a:t>Father</a:t>
            </a:r>
          </a:p>
          <a:p>
            <a:pPr marL="857250" lvl="1" indent="-457200"/>
            <a:r>
              <a:rPr lang="en-US" sz="1700" dirty="0" smtClean="0"/>
              <a:t>Brother</a:t>
            </a:r>
          </a:p>
          <a:p>
            <a:pPr marL="857250" lvl="1" indent="-457200"/>
            <a:r>
              <a:rPr lang="en-US" sz="1700" dirty="0" smtClean="0"/>
              <a:t>Sister</a:t>
            </a:r>
          </a:p>
          <a:p>
            <a:pPr marL="857250" lvl="1" indent="-457200"/>
            <a:r>
              <a:rPr lang="en-US" sz="1700" dirty="0" smtClean="0"/>
              <a:t>Best Friend</a:t>
            </a:r>
          </a:p>
          <a:p>
            <a:pPr marL="457200" indent="-457200"/>
            <a:r>
              <a:rPr lang="en-US" sz="1700" dirty="0" smtClean="0"/>
              <a:t>Must spend at least $100 on each person</a:t>
            </a:r>
          </a:p>
          <a:p>
            <a:pPr marL="457200" indent="-457200"/>
            <a:r>
              <a:rPr lang="en-US" sz="1700" dirty="0" smtClean="0"/>
              <a:t>Must buy from at least 3 stores</a:t>
            </a:r>
          </a:p>
          <a:p>
            <a:pPr marL="457200" indent="-457200"/>
            <a:r>
              <a:rPr lang="en-US" sz="1700" dirty="0" smtClean="0"/>
              <a:t>Must use at least one coupon</a:t>
            </a:r>
          </a:p>
          <a:p>
            <a:pPr marL="457200" indent="-457200"/>
            <a:r>
              <a:rPr lang="en-US" sz="1700" dirty="0" smtClean="0"/>
              <a:t>Must buy at least one item at a discount – percentage (%) off</a:t>
            </a:r>
          </a:p>
          <a:p>
            <a:pPr marL="457200" indent="-457200"/>
            <a:r>
              <a:rPr lang="en-US" sz="1700" dirty="0" smtClean="0"/>
              <a:t>Sales Tax is 8.25% for all stores</a:t>
            </a:r>
          </a:p>
          <a:p>
            <a:pPr marL="457200" indent="-457200"/>
            <a:endParaRPr lang="en-US" sz="2000"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 to="" calcmode="lin" valueType="num">
                                      <p:cBhvr>
                                        <p:cTn id="12" dur="1" fill="hold"/>
                                        <p:tgtEl>
                                          <p:spTgt spid="4099">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 to="" calcmode="lin" valueType="num">
                                      <p:cBhvr>
                                        <p:cTn id="17" dur="1" fill="hold"/>
                                        <p:tgtEl>
                                          <p:spTgt spid="4099">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 to="" calcmode="lin" valueType="num">
                                      <p:cBhvr>
                                        <p:cTn id="22" dur="1" fill="hold"/>
                                        <p:tgtEl>
                                          <p:spTgt spid="4099">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099">
                                            <p:txEl>
                                              <p:pRg st="3" end="3"/>
                                            </p:txEl>
                                          </p:spTgt>
                                        </p:tgtEl>
                                        <p:attrNameLst>
                                          <p:attrName>style.visibility</p:attrName>
                                        </p:attrNameLst>
                                      </p:cBhvr>
                                      <p:to>
                                        <p:strVal val="visible"/>
                                      </p:to>
                                    </p:set>
                                    <p:anim to="" calcmode="lin" valueType="num">
                                      <p:cBhvr>
                                        <p:cTn id="27" dur="1" fill="hold"/>
                                        <p:tgtEl>
                                          <p:spTgt spid="4099">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099">
                                            <p:txEl>
                                              <p:pRg st="4" end="4"/>
                                            </p:txEl>
                                          </p:spTgt>
                                        </p:tgtEl>
                                        <p:attrNameLst>
                                          <p:attrName>style.visibility</p:attrName>
                                        </p:attrNameLst>
                                      </p:cBhvr>
                                      <p:to>
                                        <p:strVal val="visible"/>
                                      </p:to>
                                    </p:set>
                                    <p:anim to="" calcmode="lin" valueType="num">
                                      <p:cBhvr>
                                        <p:cTn id="32" dur="1" fill="hold"/>
                                        <p:tgtEl>
                                          <p:spTgt spid="4099">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to="" calcmode="lin" valueType="num">
                                      <p:cBhvr>
                                        <p:cTn id="37" dur="1" fill="hold"/>
                                        <p:tgtEl>
                                          <p:spTgt spid="4099">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4099">
                                            <p:txEl>
                                              <p:pRg st="6" end="6"/>
                                            </p:txEl>
                                          </p:spTgt>
                                        </p:tgtEl>
                                        <p:attrNameLst>
                                          <p:attrName>style.visibility</p:attrName>
                                        </p:attrNameLst>
                                      </p:cBhvr>
                                      <p:to>
                                        <p:strVal val="visible"/>
                                      </p:to>
                                    </p:set>
                                    <p:anim to="" calcmode="lin" valueType="num">
                                      <p:cBhvr>
                                        <p:cTn id="42" dur="1" fill="hold"/>
                                        <p:tgtEl>
                                          <p:spTgt spid="4099">
                                            <p:txEl>
                                              <p:pRg st="6" end="6"/>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4099">
                                            <p:txEl>
                                              <p:pRg st="7" end="7"/>
                                            </p:txEl>
                                          </p:spTgt>
                                        </p:tgtEl>
                                        <p:attrNameLst>
                                          <p:attrName>style.visibility</p:attrName>
                                        </p:attrNameLst>
                                      </p:cBhvr>
                                      <p:to>
                                        <p:strVal val="visible"/>
                                      </p:to>
                                    </p:set>
                                    <p:anim to="" calcmode="lin" valueType="num">
                                      <p:cBhvr>
                                        <p:cTn id="47" dur="1" fill="hold"/>
                                        <p:tgtEl>
                                          <p:spTgt spid="4099">
                                            <p:txEl>
                                              <p:pRg st="7" end="7"/>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4099">
                                            <p:txEl>
                                              <p:pRg st="8" end="8"/>
                                            </p:txEl>
                                          </p:spTgt>
                                        </p:tgtEl>
                                        <p:attrNameLst>
                                          <p:attrName>style.visibility</p:attrName>
                                        </p:attrNameLst>
                                      </p:cBhvr>
                                      <p:to>
                                        <p:strVal val="visible"/>
                                      </p:to>
                                    </p:set>
                                    <p:anim to="" calcmode="lin" valueType="num">
                                      <p:cBhvr>
                                        <p:cTn id="52" dur="1" fill="hold"/>
                                        <p:tgtEl>
                                          <p:spTgt spid="4099">
                                            <p:txEl>
                                              <p:pRg st="8" end="8"/>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4099">
                                            <p:txEl>
                                              <p:pRg st="9" end="9"/>
                                            </p:txEl>
                                          </p:spTgt>
                                        </p:tgtEl>
                                        <p:attrNameLst>
                                          <p:attrName>style.visibility</p:attrName>
                                        </p:attrNameLst>
                                      </p:cBhvr>
                                      <p:to>
                                        <p:strVal val="visible"/>
                                      </p:to>
                                    </p:set>
                                    <p:anim to="" calcmode="lin" valueType="num">
                                      <p:cBhvr>
                                        <p:cTn id="57" dur="1" fill="hold"/>
                                        <p:tgtEl>
                                          <p:spTgt spid="4099">
                                            <p:txEl>
                                              <p:pRg st="9" end="9"/>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4099">
                                            <p:txEl>
                                              <p:pRg st="10" end="10"/>
                                            </p:txEl>
                                          </p:spTgt>
                                        </p:tgtEl>
                                        <p:attrNameLst>
                                          <p:attrName>style.visibility</p:attrName>
                                        </p:attrNameLst>
                                      </p:cBhvr>
                                      <p:to>
                                        <p:strVal val="visible"/>
                                      </p:to>
                                    </p:set>
                                    <p:anim to="" calcmode="lin" valueType="num">
                                      <p:cBhvr>
                                        <p:cTn id="62" dur="1" fill="hold"/>
                                        <p:tgtEl>
                                          <p:spTgt spid="4099">
                                            <p:txEl>
                                              <p:pRg st="10" end="10"/>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4099">
                                            <p:txEl>
                                              <p:pRg st="11" end="11"/>
                                            </p:txEl>
                                          </p:spTgt>
                                        </p:tgtEl>
                                        <p:attrNameLst>
                                          <p:attrName>style.visibility</p:attrName>
                                        </p:attrNameLst>
                                      </p:cBhvr>
                                      <p:to>
                                        <p:strVal val="visible"/>
                                      </p:to>
                                    </p:set>
                                    <p:anim to="" calcmode="lin" valueType="num">
                                      <p:cBhvr>
                                        <p:cTn id="67" dur="1" fill="hold"/>
                                        <p:tgtEl>
                                          <p:spTgt spid="4099">
                                            <p:txEl>
                                              <p:pRg st="11" end="11"/>
                                            </p:txEl>
                                          </p:spTgt>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4099">
                                            <p:txEl>
                                              <p:pRg st="12" end="12"/>
                                            </p:txEl>
                                          </p:spTgt>
                                        </p:tgtEl>
                                        <p:attrNameLst>
                                          <p:attrName>style.visibility</p:attrName>
                                        </p:attrNameLst>
                                      </p:cBhvr>
                                      <p:to>
                                        <p:strVal val="visible"/>
                                      </p:to>
                                    </p:set>
                                    <p:anim to="" calcmode="lin" valueType="num">
                                      <p:cBhvr>
                                        <p:cTn id="72" dur="1" fill="hold"/>
                                        <p:tgtEl>
                                          <p:spTgt spid="4099">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Day 1 &amp; 2 - Shopping</a:t>
            </a:r>
            <a:endParaRPr lang="en-US" dirty="0"/>
          </a:p>
        </p:txBody>
      </p:sp>
      <p:sp>
        <p:nvSpPr>
          <p:cNvPr id="7" name="Text Placeholder 6"/>
          <p:cNvSpPr>
            <a:spLocks noGrp="1"/>
          </p:cNvSpPr>
          <p:nvPr>
            <p:ph type="body" idx="1"/>
          </p:nvPr>
        </p:nvSpPr>
        <p:spPr/>
        <p:txBody>
          <a:bodyPr/>
          <a:lstStyle/>
          <a:p>
            <a:r>
              <a:rPr lang="en-US" dirty="0" smtClean="0"/>
              <a:t>Monday &amp; Tuesday</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to="" calcmode="lin" valueType="num">
                                      <p:cBhvr>
                                        <p:cTn id="7" dur="1" fill="hold"/>
                                        <p:tgtEl>
                                          <p:spTgt spid="6146"/>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to="" calcmode="lin" valueType="num">
                                      <p:cBhvr>
                                        <p:cTn id="11" dur="1" fill="hold"/>
                                        <p:tgtEl>
                                          <p:spTgt spid="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457200" y="1066798"/>
          <a:ext cx="8382000" cy="5344122"/>
        </p:xfrm>
        <a:graphic>
          <a:graphicData uri="http://schemas.openxmlformats.org/drawingml/2006/table">
            <a:tbl>
              <a:tblPr>
                <a:effectLst>
                  <a:outerShdw blurRad="50800" dist="38100" dir="2700000" algn="tl" rotWithShape="0">
                    <a:prstClr val="black">
                      <a:alpha val="40000"/>
                    </a:prstClr>
                  </a:outerShdw>
                </a:effectLst>
              </a:tblPr>
              <a:tblGrid>
                <a:gridCol w="1503970"/>
                <a:gridCol w="3209109"/>
                <a:gridCol w="1724297"/>
                <a:gridCol w="689719"/>
                <a:gridCol w="1254905"/>
              </a:tblGrid>
              <a:tr h="972255">
                <a:tc gridSpan="5">
                  <a:txBody>
                    <a:bodyPr/>
                    <a:lstStyle/>
                    <a:p>
                      <a:pPr algn="ctr" fontAlgn="b"/>
                      <a:r>
                        <a:rPr lang="en-US" sz="2800" b="0" i="0" u="none" strike="noStrike" dirty="0">
                          <a:solidFill>
                            <a:srgbClr val="000000"/>
                          </a:solidFill>
                          <a:latin typeface="Smiley Monster"/>
                        </a:rPr>
                        <a:t>Christmas Shopping List</a:t>
                      </a:r>
                      <a:endParaRPr lang="en-US" sz="1050" b="0" i="0" u="none" strike="noStrike" dirty="0">
                        <a:solidFill>
                          <a:srgbClr val="000000"/>
                        </a:solidFill>
                        <a:latin typeface="Calibri"/>
                      </a:endParaRPr>
                    </a:p>
                  </a:txBody>
                  <a:tcPr marL="0" marR="0" marT="0" marB="0" anchor="ctr">
                    <a:lnL>
                      <a:noFill/>
                    </a:lnL>
                    <a:lnR>
                      <a:noFill/>
                    </a:lnR>
                    <a:lnT>
                      <a:noFill/>
                    </a:lnT>
                    <a:lnB w="317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3105">
                <a:tc>
                  <a:txBody>
                    <a:bodyPr/>
                    <a:lstStyle/>
                    <a:p>
                      <a:pPr algn="ctr" fontAlgn="b"/>
                      <a:r>
                        <a:rPr lang="en-US" sz="1000" b="1" i="0" u="none" strike="noStrike" dirty="0">
                          <a:solidFill>
                            <a:srgbClr val="000000"/>
                          </a:solidFill>
                          <a:latin typeface="Calibri"/>
                        </a:rPr>
                        <a:t>For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000" b="1" i="0" u="none" strike="noStrike" dirty="0">
                          <a:solidFill>
                            <a:srgbClr val="000000"/>
                          </a:solidFill>
                          <a:latin typeface="Calibri"/>
                        </a:rPr>
                        <a:t>Item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000" b="1" i="0" u="none" strike="noStrike" dirty="0">
                          <a:solidFill>
                            <a:srgbClr val="000000"/>
                          </a:solidFill>
                          <a:latin typeface="Calibri"/>
                        </a:rPr>
                        <a:t>Store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000" b="1" i="0" u="none" strike="noStrike">
                          <a:solidFill>
                            <a:srgbClr val="000000"/>
                          </a:solidFill>
                          <a:latin typeface="Calibri"/>
                        </a:rPr>
                        <a:t>Qty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000" b="1" i="0" u="none" strike="noStrike">
                          <a:solidFill>
                            <a:srgbClr val="000000"/>
                          </a:solidFill>
                          <a:latin typeface="Calibri"/>
                        </a:rPr>
                        <a:t>Item Price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r>
              <a:tr h="384532">
                <a:tc>
                  <a:txBody>
                    <a:bodyPr/>
                    <a:lstStyle/>
                    <a:p>
                      <a:pPr algn="ctr" fontAlgn="ctr"/>
                      <a:r>
                        <a:rPr lang="en-US" sz="1100" b="0" i="1" u="none" strike="noStrike" dirty="0">
                          <a:solidFill>
                            <a:srgbClr val="000000"/>
                          </a:solidFill>
                          <a:latin typeface="Calibri"/>
                        </a:rPr>
                        <a:t>Ex:  Mrs. Jefferson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1" u="none" strike="noStrike" dirty="0" err="1">
                          <a:solidFill>
                            <a:srgbClr val="000000"/>
                          </a:solidFill>
                          <a:latin typeface="Calibri"/>
                        </a:rPr>
                        <a:t>iPad</a:t>
                      </a:r>
                      <a:r>
                        <a:rPr lang="en-US" sz="1100" b="0" i="1" u="none" strike="noStrike" dirty="0">
                          <a:solidFill>
                            <a:srgbClr val="000000"/>
                          </a:solidFill>
                          <a:latin typeface="Calibri"/>
                        </a:rPr>
                        <a:t> Mini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1" u="none" strike="noStrike" dirty="0">
                          <a:solidFill>
                            <a:srgbClr val="000000"/>
                          </a:solidFill>
                          <a:latin typeface="Calibri"/>
                        </a:rPr>
                        <a:t>Wal-Mart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1"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1" u="none" strike="noStrike" dirty="0">
                          <a:solidFill>
                            <a:srgbClr val="000000"/>
                          </a:solidFill>
                          <a:latin typeface="Calibri"/>
                        </a:rPr>
                        <a:t> </a:t>
                      </a:r>
                      <a:r>
                        <a:rPr lang="en-US" sz="1100" b="0" i="1" u="none" strike="noStrike" dirty="0" smtClean="0">
                          <a:solidFill>
                            <a:srgbClr val="000000"/>
                          </a:solidFill>
                          <a:latin typeface="Calibri"/>
                        </a:rPr>
                        <a:t>$299.99 </a:t>
                      </a:r>
                      <a:endParaRPr lang="en-US" sz="1100" b="0" i="1"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r>
              <a:tr h="371423">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1423">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1423">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1423">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1423">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1423">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1423">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1423">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1423">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1423">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2" name="Title 1"/>
          <p:cNvSpPr>
            <a:spLocks noGrp="1"/>
          </p:cNvSpPr>
          <p:nvPr>
            <p:ph type="title"/>
          </p:nvPr>
        </p:nvSpPr>
        <p:spPr>
          <a:xfrm>
            <a:off x="457200" y="274638"/>
            <a:ext cx="6858000" cy="868362"/>
          </a:xfrm>
        </p:spPr>
        <p:txBody>
          <a:bodyPr/>
          <a:lstStyle/>
          <a:p>
            <a:r>
              <a:rPr lang="en-US" b="1" dirty="0" smtClean="0"/>
              <a:t>Shopping List</a:t>
            </a:r>
            <a:endParaRPr lang="en-US" b="1" dirty="0"/>
          </a:p>
        </p:txBody>
      </p:sp>
      <p:pic>
        <p:nvPicPr>
          <p:cNvPr id="4" name="Picture 3" descr="http://aberdeencommunitytheatre.com/wp-content/uploads/2013/12/xmas-tree-clip-art.png"/>
          <p:cNvPicPr>
            <a:picLocks noChangeAspect="1" noChangeArrowheads="1"/>
          </p:cNvPicPr>
          <p:nvPr/>
        </p:nvPicPr>
        <p:blipFill>
          <a:blip r:embed="rId2" cstate="print"/>
          <a:srcRect/>
          <a:stretch>
            <a:fillRect/>
          </a:stretch>
        </p:blipFill>
        <p:spPr bwMode="auto">
          <a:xfrm>
            <a:off x="990600" y="1143000"/>
            <a:ext cx="719145" cy="762000"/>
          </a:xfrm>
          <a:prstGeom prst="rect">
            <a:avLst/>
          </a:prstGeom>
          <a:noFill/>
        </p:spPr>
      </p:pic>
      <p:pic>
        <p:nvPicPr>
          <p:cNvPr id="5" name="Picture 4" descr="http://aberdeencommunitytheatre.com/wp-content/uploads/2013/12/xmas-tree-clip-art.png"/>
          <p:cNvPicPr>
            <a:picLocks noChangeAspect="1" noChangeArrowheads="1"/>
          </p:cNvPicPr>
          <p:nvPr/>
        </p:nvPicPr>
        <p:blipFill>
          <a:blip r:embed="rId2" cstate="print"/>
          <a:srcRect/>
          <a:stretch>
            <a:fillRect/>
          </a:stretch>
        </p:blipFill>
        <p:spPr bwMode="auto">
          <a:xfrm flipH="1">
            <a:off x="7543800" y="1219200"/>
            <a:ext cx="685800" cy="726668"/>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to="" calcmode="lin" valueType="num">
                                      <p:cBhvr>
                                        <p:cTn id="18"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ctr"/>
            <a:r>
              <a:rPr lang="en-US" sz="4400" dirty="0" smtClean="0"/>
              <a:t>Receipt Directions</a:t>
            </a:r>
            <a:endParaRPr lang="en-US" sz="4400" dirty="0"/>
          </a:p>
        </p:txBody>
      </p:sp>
      <p:sp>
        <p:nvSpPr>
          <p:cNvPr id="4" name="Text Placeholder 3"/>
          <p:cNvSpPr>
            <a:spLocks noGrp="1"/>
          </p:cNvSpPr>
          <p:nvPr>
            <p:ph type="body" sz="half" idx="2"/>
          </p:nvPr>
        </p:nvSpPr>
        <p:spPr/>
        <p:txBody>
          <a:bodyPr/>
          <a:lstStyle/>
          <a:p>
            <a:pPr marL="457200" indent="-457200">
              <a:buFont typeface="+mj-lt"/>
              <a:buAutoNum type="arabicPeriod"/>
            </a:pPr>
            <a:r>
              <a:rPr lang="en-US" dirty="0" smtClean="0"/>
              <a:t>Draw the logo</a:t>
            </a:r>
          </a:p>
          <a:p>
            <a:pPr marL="457200" indent="-457200">
              <a:buFont typeface="+mj-lt"/>
              <a:buAutoNum type="arabicPeriod"/>
            </a:pPr>
            <a:r>
              <a:rPr lang="en-US" dirty="0" smtClean="0"/>
              <a:t>Fill in the store name, address, and phone number (it’s okay to make it up)</a:t>
            </a:r>
          </a:p>
          <a:p>
            <a:pPr marL="457200" indent="-457200">
              <a:buFont typeface="+mj-lt"/>
              <a:buAutoNum type="arabicPeriod"/>
            </a:pPr>
            <a:r>
              <a:rPr lang="en-US" dirty="0" smtClean="0"/>
              <a:t>Write in each item on its own line with a good description of the item you are buying</a:t>
            </a:r>
          </a:p>
          <a:p>
            <a:pPr marL="457200" indent="-457200">
              <a:buFont typeface="+mj-lt"/>
              <a:buAutoNum type="arabicPeriod"/>
            </a:pPr>
            <a:r>
              <a:rPr lang="en-US" dirty="0" smtClean="0"/>
              <a:t>On the item’s line, write in the item price</a:t>
            </a:r>
          </a:p>
          <a:p>
            <a:pPr marL="457200" indent="-457200">
              <a:buFont typeface="+mj-lt"/>
              <a:buAutoNum type="arabicPeriod"/>
            </a:pPr>
            <a:r>
              <a:rPr lang="en-US" dirty="0" smtClean="0"/>
              <a:t>If you are using a coupon or taking advantage of a discount, write it in at the bottom of the receipt</a:t>
            </a:r>
          </a:p>
          <a:p>
            <a:pPr marL="457200" indent="-457200">
              <a:buFont typeface="+mj-lt"/>
              <a:buAutoNum type="arabicPeriod"/>
            </a:pPr>
            <a:r>
              <a:rPr lang="en-US" dirty="0" smtClean="0"/>
              <a:t>Calculate “Item Total”, “Discount” (if necessary), “Subtotal”, “Sales Tax”, &amp; “Grand Total”</a:t>
            </a:r>
            <a:endParaRPr lang="en-US" dirty="0"/>
          </a:p>
        </p:txBody>
      </p:sp>
      <p:graphicFrame>
        <p:nvGraphicFramePr>
          <p:cNvPr id="5" name="Table 4"/>
          <p:cNvGraphicFramePr>
            <a:graphicFrameLocks noGrp="1"/>
          </p:cNvGraphicFramePr>
          <p:nvPr/>
        </p:nvGraphicFramePr>
        <p:xfrm>
          <a:off x="4800600" y="381000"/>
          <a:ext cx="3352800" cy="6316775"/>
        </p:xfrm>
        <a:graphic>
          <a:graphicData uri="http://schemas.openxmlformats.org/drawingml/2006/table">
            <a:tbl>
              <a:tblPr>
                <a:effectLst>
                  <a:outerShdw blurRad="50800" dist="38100" dir="2700000" algn="tl" rotWithShape="0">
                    <a:prstClr val="black">
                      <a:alpha val="40000"/>
                    </a:prstClr>
                  </a:outerShdw>
                </a:effectLst>
              </a:tblPr>
              <a:tblGrid>
                <a:gridCol w="194929"/>
                <a:gridCol w="2092261"/>
                <a:gridCol w="870681"/>
                <a:gridCol w="194929"/>
              </a:tblGrid>
              <a:tr h="125667">
                <a:tc>
                  <a:txBody>
                    <a:bodyPr/>
                    <a:lstStyle/>
                    <a:p>
                      <a:pPr marR="0" indent="0" algn="l" rtl="0">
                        <a:lnSpc>
                          <a:spcPct val="119000"/>
                        </a:lnSpc>
                        <a:spcBef>
                          <a:spcPts val="0"/>
                        </a:spcBef>
                        <a:spcAft>
                          <a:spcPts val="600"/>
                        </a:spcAft>
                      </a:pPr>
                      <a:r>
                        <a:rPr lang="en-US" sz="500" kern="1400" dirty="0">
                          <a:solidFill>
                            <a:srgbClr val="000000"/>
                          </a:solidFill>
                          <a:latin typeface="Calibri"/>
                        </a:rPr>
                        <a:t> </a:t>
                      </a:r>
                    </a:p>
                  </a:txBody>
                  <a:tcPr marL="7097" marR="7097" marT="7097"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R="0" indent="0" algn="l" rtl="0">
                        <a:lnSpc>
                          <a:spcPct val="119000"/>
                        </a:lnSpc>
                        <a:spcBef>
                          <a:spcPts val="0"/>
                        </a:spcBef>
                        <a:spcAft>
                          <a:spcPts val="600"/>
                        </a:spcAft>
                      </a:pPr>
                      <a:r>
                        <a:rPr lang="en-US" sz="500" kern="1400">
                          <a:solidFill>
                            <a:srgbClr val="000000"/>
                          </a:solidFill>
                          <a:latin typeface="Calibri"/>
                        </a:rPr>
                        <a:t> </a:t>
                      </a:r>
                    </a:p>
                  </a:txBody>
                  <a:tcPr marL="7097" marR="7097" marT="7097"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indent="0" algn="l" rtl="0">
                        <a:lnSpc>
                          <a:spcPct val="119000"/>
                        </a:lnSpc>
                        <a:spcBef>
                          <a:spcPts val="0"/>
                        </a:spcBef>
                        <a:spcAft>
                          <a:spcPts val="600"/>
                        </a:spcAft>
                      </a:pPr>
                      <a:r>
                        <a:rPr lang="en-US" sz="500" kern="1400">
                          <a:solidFill>
                            <a:srgbClr val="000000"/>
                          </a:solidFill>
                          <a:latin typeface="Calibri"/>
                        </a:rPr>
                        <a:t> </a:t>
                      </a:r>
                    </a:p>
                  </a:txBody>
                  <a:tcPr marL="7097" marR="7097" marT="7097"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indent="0" algn="l" rtl="0">
                        <a:lnSpc>
                          <a:spcPct val="119000"/>
                        </a:lnSpc>
                        <a:spcBef>
                          <a:spcPts val="0"/>
                        </a:spcBef>
                        <a:spcAft>
                          <a:spcPts val="600"/>
                        </a:spcAft>
                      </a:pPr>
                      <a:r>
                        <a:rPr lang="en-US" sz="500" kern="1400">
                          <a:solidFill>
                            <a:srgbClr val="000000"/>
                          </a:solidFill>
                          <a:latin typeface="Calibri"/>
                        </a:rPr>
                        <a:t> </a:t>
                      </a:r>
                    </a:p>
                  </a:txBody>
                  <a:tcPr marL="7097" marR="7097" marT="7097"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r>
              <a:tr h="622102">
                <a:tc>
                  <a:txBody>
                    <a:bodyPr/>
                    <a:lstStyle/>
                    <a:p>
                      <a:pPr marR="0" indent="0" algn="l" rtl="0">
                        <a:lnSpc>
                          <a:spcPct val="119000"/>
                        </a:lnSpc>
                        <a:spcBef>
                          <a:spcPts val="0"/>
                        </a:spcBef>
                        <a:spcAft>
                          <a:spcPts val="600"/>
                        </a:spcAft>
                      </a:pPr>
                      <a:r>
                        <a:rPr lang="en-US" sz="500" kern="1400">
                          <a:solidFill>
                            <a:srgbClr val="000000"/>
                          </a:solidFill>
                          <a:latin typeface="Calibri"/>
                        </a:rPr>
                        <a:t> </a:t>
                      </a:r>
                    </a:p>
                  </a:txBody>
                  <a:tcPr marL="7097" marR="7097" marT="709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gridSpan="2">
                  <a:txBody>
                    <a:bodyPr/>
                    <a:lstStyle/>
                    <a:p>
                      <a:pPr marR="0" indent="0" algn="ctr" rtl="0">
                        <a:lnSpc>
                          <a:spcPct val="119000"/>
                        </a:lnSpc>
                        <a:spcBef>
                          <a:spcPts val="0"/>
                        </a:spcBef>
                        <a:spcAft>
                          <a:spcPts val="1400"/>
                        </a:spcAft>
                      </a:pPr>
                      <a:r>
                        <a:rPr lang="en-US" sz="800" kern="1400" dirty="0">
                          <a:solidFill>
                            <a:srgbClr val="000000"/>
                          </a:solidFill>
                          <a:latin typeface="Calibri"/>
                        </a:rPr>
                        <a:t> </a:t>
                      </a:r>
                      <a:endParaRPr lang="en-US" sz="500" kern="1400" dirty="0">
                        <a:solidFill>
                          <a:srgbClr val="000000"/>
                        </a:solidFill>
                        <a:latin typeface="Calibri"/>
                      </a:endParaRPr>
                    </a:p>
                  </a:txBody>
                  <a:tcPr marL="7097" marR="7097" marT="7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R="0" indent="0" algn="ctr" rtl="0">
                        <a:lnSpc>
                          <a:spcPct val="119000"/>
                        </a:lnSpc>
                        <a:spcBef>
                          <a:spcPts val="0"/>
                        </a:spcBef>
                        <a:spcAft>
                          <a:spcPts val="1400"/>
                        </a:spcAft>
                      </a:pPr>
                      <a:r>
                        <a:rPr lang="en-US" sz="800" kern="1400">
                          <a:solidFill>
                            <a:srgbClr val="000000"/>
                          </a:solidFill>
                          <a:latin typeface="Calibri"/>
                        </a:rPr>
                        <a:t> </a:t>
                      </a:r>
                      <a:endParaRPr lang="en-US" sz="500" kern="1400">
                        <a:solidFill>
                          <a:srgbClr val="000000"/>
                        </a:solidFill>
                        <a:latin typeface="Calibri"/>
                      </a:endParaRPr>
                    </a:p>
                  </a:txBody>
                  <a:tcPr marL="7097" marR="7097" marT="7097"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r>
              <a:tr h="125667">
                <a:tc>
                  <a:txBody>
                    <a:bodyPr/>
                    <a:lstStyle/>
                    <a:p>
                      <a:pPr marR="0" indent="0" algn="ctr" rtl="0">
                        <a:lnSpc>
                          <a:spcPct val="119000"/>
                        </a:lnSpc>
                        <a:spcBef>
                          <a:spcPts val="0"/>
                        </a:spcBef>
                        <a:spcAft>
                          <a:spcPts val="1400"/>
                        </a:spcAft>
                      </a:pPr>
                      <a:r>
                        <a:rPr lang="en-US" sz="500" kern="1400">
                          <a:solidFill>
                            <a:srgbClr val="000000"/>
                          </a:solidFill>
                          <a:latin typeface="Calibri"/>
                        </a:rPr>
                        <a:t> </a:t>
                      </a:r>
                    </a:p>
                  </a:txBody>
                  <a:tcPr marL="7097" marR="7097" marT="7097"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R="0" indent="0" algn="ctr" rtl="0">
                        <a:lnSpc>
                          <a:spcPct val="119000"/>
                        </a:lnSpc>
                        <a:spcBef>
                          <a:spcPts val="0"/>
                        </a:spcBef>
                        <a:spcAft>
                          <a:spcPts val="1400"/>
                        </a:spcAft>
                      </a:pPr>
                      <a:r>
                        <a:rPr lang="en-US" sz="500" kern="1400">
                          <a:solidFill>
                            <a:srgbClr val="000000"/>
                          </a:solidFill>
                          <a:latin typeface="Calibri"/>
                        </a:rPr>
                        <a:t> </a:t>
                      </a:r>
                    </a:p>
                  </a:txBody>
                  <a:tcPr marL="7097" marR="7097" marT="7097"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marR="0" indent="0" algn="ctr" rtl="0">
                        <a:lnSpc>
                          <a:spcPct val="119000"/>
                        </a:lnSpc>
                        <a:spcBef>
                          <a:spcPts val="0"/>
                        </a:spcBef>
                        <a:spcAft>
                          <a:spcPts val="1400"/>
                        </a:spcAft>
                      </a:pPr>
                      <a:r>
                        <a:rPr lang="en-US" sz="500" kern="1400">
                          <a:solidFill>
                            <a:srgbClr val="000000"/>
                          </a:solidFill>
                          <a:latin typeface="Calibri"/>
                        </a:rPr>
                        <a:t> </a:t>
                      </a:r>
                    </a:p>
                  </a:txBody>
                  <a:tcPr marL="7097" marR="7097" marT="7097"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marR="0" indent="0" algn="ctr" rtl="0">
                        <a:lnSpc>
                          <a:spcPct val="119000"/>
                        </a:lnSpc>
                        <a:spcBef>
                          <a:spcPts val="0"/>
                        </a:spcBef>
                        <a:spcAft>
                          <a:spcPts val="1400"/>
                        </a:spcAft>
                      </a:pPr>
                      <a:r>
                        <a:rPr lang="en-US" sz="500" kern="1400">
                          <a:solidFill>
                            <a:srgbClr val="000000"/>
                          </a:solidFill>
                          <a:latin typeface="Calibri"/>
                        </a:rPr>
                        <a:t> </a:t>
                      </a:r>
                    </a:p>
                  </a:txBody>
                  <a:tcPr marL="7097" marR="7097" marT="7097"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9694">
                <a:tc gridSpan="4">
                  <a:txBody>
                    <a:bodyPr/>
                    <a:lstStyle/>
                    <a:p>
                      <a:pPr marR="0" indent="0" algn="ctr" rtl="0">
                        <a:lnSpc>
                          <a:spcPct val="119000"/>
                        </a:lnSpc>
                        <a:spcBef>
                          <a:spcPts val="0"/>
                        </a:spcBef>
                        <a:spcAft>
                          <a:spcPts val="1400"/>
                        </a:spcAft>
                      </a:pPr>
                      <a:r>
                        <a:rPr lang="en-US" sz="1400" kern="1400" dirty="0">
                          <a:solidFill>
                            <a:srgbClr val="000000"/>
                          </a:solidFill>
                          <a:latin typeface="Calibri"/>
                        </a:rPr>
                        <a:t>Target Stores</a:t>
                      </a:r>
                      <a:endParaRPr lang="en-US" sz="900" kern="1400" dirty="0">
                        <a:solidFill>
                          <a:srgbClr val="000000"/>
                        </a:solidFill>
                        <a:latin typeface="Calibri"/>
                      </a:endParaRPr>
                    </a:p>
                  </a:txBody>
                  <a:tcPr marL="7097" marR="7097" marT="7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2295">
                <a:tc gridSpan="4">
                  <a:txBody>
                    <a:bodyPr/>
                    <a:lstStyle/>
                    <a:p>
                      <a:pPr marR="0" indent="0" algn="ctr" rtl="0">
                        <a:lnSpc>
                          <a:spcPct val="119000"/>
                        </a:lnSpc>
                        <a:spcBef>
                          <a:spcPts val="0"/>
                        </a:spcBef>
                        <a:spcAft>
                          <a:spcPts val="1400"/>
                        </a:spcAft>
                      </a:pPr>
                      <a:r>
                        <a:rPr lang="en-US" sz="1100" kern="1400" dirty="0">
                          <a:solidFill>
                            <a:srgbClr val="000000"/>
                          </a:solidFill>
                          <a:latin typeface="Calibri"/>
                        </a:rPr>
                        <a:t>123 Any Street</a:t>
                      </a:r>
                      <a:endParaRPr lang="en-US" sz="900" kern="1400" dirty="0">
                        <a:solidFill>
                          <a:srgbClr val="000000"/>
                        </a:solidFill>
                        <a:latin typeface="Calibri"/>
                      </a:endParaRPr>
                    </a:p>
                  </a:txBody>
                  <a:tcPr marL="7097" marR="7097" marT="7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2295">
                <a:tc gridSpan="4">
                  <a:txBody>
                    <a:bodyPr/>
                    <a:lstStyle/>
                    <a:p>
                      <a:pPr marR="0" indent="0" algn="ctr" rtl="0">
                        <a:lnSpc>
                          <a:spcPct val="119000"/>
                        </a:lnSpc>
                        <a:spcBef>
                          <a:spcPts val="0"/>
                        </a:spcBef>
                        <a:spcAft>
                          <a:spcPts val="1400"/>
                        </a:spcAft>
                      </a:pPr>
                      <a:r>
                        <a:rPr lang="en-US" sz="1100" kern="1400" dirty="0" err="1">
                          <a:solidFill>
                            <a:srgbClr val="000000"/>
                          </a:solidFill>
                          <a:latin typeface="Calibri"/>
                        </a:rPr>
                        <a:t>Anytown</a:t>
                      </a:r>
                      <a:r>
                        <a:rPr lang="en-US" sz="1100" kern="1400" dirty="0">
                          <a:solidFill>
                            <a:srgbClr val="000000"/>
                          </a:solidFill>
                          <a:latin typeface="Calibri"/>
                        </a:rPr>
                        <a:t>, TX 77777</a:t>
                      </a:r>
                      <a:endParaRPr lang="en-US" sz="900" kern="1400" dirty="0">
                        <a:solidFill>
                          <a:srgbClr val="000000"/>
                        </a:solidFill>
                        <a:latin typeface="Calibri"/>
                      </a:endParaRPr>
                    </a:p>
                  </a:txBody>
                  <a:tcPr marL="7097" marR="7097" marT="7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2295">
                <a:tc gridSpan="4">
                  <a:txBody>
                    <a:bodyPr/>
                    <a:lstStyle/>
                    <a:p>
                      <a:pPr marR="0" indent="0" algn="ctr" rtl="0">
                        <a:lnSpc>
                          <a:spcPct val="119000"/>
                        </a:lnSpc>
                        <a:spcBef>
                          <a:spcPts val="0"/>
                        </a:spcBef>
                        <a:spcAft>
                          <a:spcPts val="1400"/>
                        </a:spcAft>
                      </a:pPr>
                      <a:r>
                        <a:rPr lang="en-US" sz="1100" kern="1400" dirty="0">
                          <a:solidFill>
                            <a:srgbClr val="000000"/>
                          </a:solidFill>
                          <a:latin typeface="Calibri"/>
                        </a:rPr>
                        <a:t>(210) 555-1234</a:t>
                      </a:r>
                      <a:endParaRPr lang="en-US" sz="900" kern="1400" dirty="0">
                        <a:solidFill>
                          <a:srgbClr val="000000"/>
                        </a:solidFill>
                        <a:latin typeface="Calibri"/>
                      </a:endParaRPr>
                    </a:p>
                  </a:txBody>
                  <a:tcPr marL="7097" marR="7097" marT="7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2295">
                <a:tc gridSpan="4">
                  <a:txBody>
                    <a:bodyPr/>
                    <a:lstStyle/>
                    <a:p>
                      <a:pPr marR="0" indent="0" algn="ctr" rtl="0">
                        <a:lnSpc>
                          <a:spcPct val="119000"/>
                        </a:lnSpc>
                        <a:spcBef>
                          <a:spcPts val="0"/>
                        </a:spcBef>
                        <a:spcAft>
                          <a:spcPts val="1400"/>
                        </a:spcAft>
                      </a:pPr>
                      <a:r>
                        <a:rPr lang="en-US" sz="800" kern="1400">
                          <a:solidFill>
                            <a:srgbClr val="000000"/>
                          </a:solidFill>
                          <a:latin typeface="Calibri"/>
                        </a:rPr>
                        <a:t> </a:t>
                      </a:r>
                      <a:endParaRPr lang="en-US" sz="500" kern="1400">
                        <a:solidFill>
                          <a:srgbClr val="000000"/>
                        </a:solidFill>
                        <a:latin typeface="Calibri"/>
                      </a:endParaRPr>
                    </a:p>
                  </a:txBody>
                  <a:tcPr marL="7097" marR="7097" marT="7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2295">
                <a:tc gridSpan="2">
                  <a:txBody>
                    <a:bodyPr/>
                    <a:lstStyle/>
                    <a:p>
                      <a:pPr marR="0" indent="0" algn="ctr" rtl="0">
                        <a:lnSpc>
                          <a:spcPct val="119000"/>
                        </a:lnSpc>
                        <a:spcBef>
                          <a:spcPts val="0"/>
                        </a:spcBef>
                        <a:spcAft>
                          <a:spcPts val="1400"/>
                        </a:spcAft>
                      </a:pPr>
                      <a:r>
                        <a:rPr lang="en-US" sz="800" b="1" kern="1400">
                          <a:solidFill>
                            <a:srgbClr val="000000"/>
                          </a:solidFill>
                          <a:latin typeface="Calibri"/>
                        </a:rPr>
                        <a:t>Item</a:t>
                      </a:r>
                      <a:endParaRPr lang="en-US" sz="500" kern="1400">
                        <a:solidFill>
                          <a:srgbClr val="000000"/>
                        </a:solidFill>
                        <a:latin typeface="Calibri"/>
                      </a:endParaRPr>
                    </a:p>
                  </a:txBody>
                  <a:tcPr marL="7097" marR="7097" marT="709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R="0" indent="0" algn="ctr" rtl="0">
                        <a:lnSpc>
                          <a:spcPct val="119000"/>
                        </a:lnSpc>
                        <a:spcBef>
                          <a:spcPts val="0"/>
                        </a:spcBef>
                        <a:spcAft>
                          <a:spcPts val="1400"/>
                        </a:spcAft>
                      </a:pPr>
                      <a:r>
                        <a:rPr lang="en-US" sz="800" b="1" kern="1400">
                          <a:solidFill>
                            <a:srgbClr val="000000"/>
                          </a:solidFill>
                          <a:latin typeface="Calibri"/>
                        </a:rPr>
                        <a:t>Price</a:t>
                      </a:r>
                      <a:endParaRPr lang="en-US" sz="500" kern="1400">
                        <a:solidFill>
                          <a:srgbClr val="000000"/>
                        </a:solidFill>
                        <a:latin typeface="Calibri"/>
                      </a:endParaRPr>
                    </a:p>
                  </a:txBody>
                  <a:tcPr marL="7097" marR="7097" marT="7097"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226217">
                <a:tc gridSpan="2">
                  <a:txBody>
                    <a:bodyPr/>
                    <a:lstStyle/>
                    <a:p>
                      <a:pPr marR="0" indent="0" algn="l" rtl="0">
                        <a:lnSpc>
                          <a:spcPct val="119000"/>
                        </a:lnSpc>
                        <a:spcBef>
                          <a:spcPts val="0"/>
                        </a:spcBef>
                        <a:spcAft>
                          <a:spcPts val="1400"/>
                        </a:spcAft>
                      </a:pPr>
                      <a:r>
                        <a:rPr lang="en-US" sz="1100" kern="1400" dirty="0">
                          <a:solidFill>
                            <a:srgbClr val="000000"/>
                          </a:solidFill>
                          <a:latin typeface="Calibri"/>
                        </a:rPr>
                        <a:t>Razor Scooter—Pink</a:t>
                      </a:r>
                      <a:endParaRPr lang="en-US" sz="900" kern="1400" dirty="0">
                        <a:solidFill>
                          <a:srgbClr val="000000"/>
                        </a:solidFill>
                        <a:latin typeface="Calibri"/>
                      </a:endParaRPr>
                    </a:p>
                  </a:txBody>
                  <a:tcPr marL="63870" marR="7097" marT="709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lvl="1" indent="0" algn="r" rtl="0">
                        <a:lnSpc>
                          <a:spcPct val="119000"/>
                        </a:lnSpc>
                        <a:spcBef>
                          <a:spcPts val="0"/>
                        </a:spcBef>
                        <a:spcAft>
                          <a:spcPts val="1400"/>
                        </a:spcAft>
                      </a:pPr>
                      <a:r>
                        <a:rPr lang="en-US" sz="1100" kern="1400" dirty="0">
                          <a:solidFill>
                            <a:srgbClr val="000000"/>
                          </a:solidFill>
                          <a:latin typeface="Calibri"/>
                        </a:rPr>
                        <a:t>$34.99</a:t>
                      </a:r>
                      <a:endParaRPr lang="en-US" sz="900" kern="1400" dirty="0">
                        <a:solidFill>
                          <a:srgbClr val="000000"/>
                        </a:solidFill>
                        <a:latin typeface="Calibri"/>
                      </a:endParaRPr>
                    </a:p>
                  </a:txBody>
                  <a:tcPr marL="7097" marR="7097" marT="709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226217">
                <a:tc gridSpan="2">
                  <a:txBody>
                    <a:bodyPr/>
                    <a:lstStyle/>
                    <a:p>
                      <a:pPr marR="0" indent="0" algn="l" rtl="0">
                        <a:lnSpc>
                          <a:spcPct val="119000"/>
                        </a:lnSpc>
                        <a:spcBef>
                          <a:spcPts val="0"/>
                        </a:spcBef>
                        <a:spcAft>
                          <a:spcPts val="1400"/>
                        </a:spcAft>
                      </a:pPr>
                      <a:r>
                        <a:rPr lang="en-US" sz="1100" kern="1400" dirty="0">
                          <a:solidFill>
                            <a:srgbClr val="000000"/>
                          </a:solidFill>
                          <a:latin typeface="Calibri"/>
                        </a:rPr>
                        <a:t>Rise of the Guardians DVD</a:t>
                      </a:r>
                      <a:endParaRPr lang="en-US" sz="900" kern="1400" dirty="0">
                        <a:solidFill>
                          <a:srgbClr val="000000"/>
                        </a:solidFill>
                        <a:latin typeface="Calibri"/>
                      </a:endParaRPr>
                    </a:p>
                  </a:txBody>
                  <a:tcPr marL="63870" marR="7097" marT="709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R="0" lvl="1" indent="0" algn="r" rtl="0">
                        <a:lnSpc>
                          <a:spcPct val="119000"/>
                        </a:lnSpc>
                        <a:spcBef>
                          <a:spcPts val="0"/>
                        </a:spcBef>
                        <a:spcAft>
                          <a:spcPts val="1400"/>
                        </a:spcAft>
                      </a:pPr>
                      <a:r>
                        <a:rPr lang="en-US" sz="1100" kern="1400" dirty="0">
                          <a:solidFill>
                            <a:srgbClr val="000000"/>
                          </a:solidFill>
                          <a:latin typeface="Calibri"/>
                        </a:rPr>
                        <a:t>$19.99</a:t>
                      </a:r>
                      <a:endParaRPr lang="en-US" sz="900" kern="1400" dirty="0">
                        <a:solidFill>
                          <a:srgbClr val="000000"/>
                        </a:solidFill>
                        <a:latin typeface="Calibri"/>
                      </a:endParaRPr>
                    </a:p>
                  </a:txBody>
                  <a:tcPr marL="7097" marR="7097" marT="709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226217">
                <a:tc gridSpan="2">
                  <a:txBody>
                    <a:bodyPr/>
                    <a:lstStyle/>
                    <a:p>
                      <a:pPr marR="0" indent="0" algn="l" rtl="0">
                        <a:lnSpc>
                          <a:spcPct val="119000"/>
                        </a:lnSpc>
                        <a:spcBef>
                          <a:spcPts val="0"/>
                        </a:spcBef>
                        <a:spcAft>
                          <a:spcPts val="1400"/>
                        </a:spcAft>
                      </a:pPr>
                      <a:r>
                        <a:rPr lang="en-US" sz="1100" kern="1400">
                          <a:solidFill>
                            <a:srgbClr val="000000"/>
                          </a:solidFill>
                          <a:latin typeface="Calibri"/>
                        </a:rPr>
                        <a:t>Mr. Coffee Coffee Pot</a:t>
                      </a:r>
                      <a:endParaRPr lang="en-US" sz="900" kern="1400">
                        <a:solidFill>
                          <a:srgbClr val="000000"/>
                        </a:solidFill>
                        <a:latin typeface="Calibri"/>
                      </a:endParaRPr>
                    </a:p>
                  </a:txBody>
                  <a:tcPr marL="63870" marR="7097" marT="709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R="0" lvl="1" indent="0" algn="r" rtl="0">
                        <a:lnSpc>
                          <a:spcPct val="119000"/>
                        </a:lnSpc>
                        <a:spcBef>
                          <a:spcPts val="0"/>
                        </a:spcBef>
                        <a:spcAft>
                          <a:spcPts val="1400"/>
                        </a:spcAft>
                      </a:pPr>
                      <a:r>
                        <a:rPr lang="en-US" sz="1100" kern="1400" dirty="0">
                          <a:solidFill>
                            <a:srgbClr val="000000"/>
                          </a:solidFill>
                          <a:latin typeface="Calibri"/>
                        </a:rPr>
                        <a:t>$24.88</a:t>
                      </a:r>
                      <a:endParaRPr lang="en-US" sz="900" kern="1400" dirty="0">
                        <a:solidFill>
                          <a:srgbClr val="000000"/>
                        </a:solidFill>
                        <a:latin typeface="Calibri"/>
                      </a:endParaRPr>
                    </a:p>
                  </a:txBody>
                  <a:tcPr marL="7097" marR="7097" marT="709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226217">
                <a:tc gridSpan="2">
                  <a:txBody>
                    <a:bodyPr/>
                    <a:lstStyle/>
                    <a:p>
                      <a:pPr marR="0" indent="0" algn="l" rtl="0">
                        <a:lnSpc>
                          <a:spcPct val="119000"/>
                        </a:lnSpc>
                        <a:spcBef>
                          <a:spcPts val="0"/>
                        </a:spcBef>
                        <a:spcAft>
                          <a:spcPts val="1400"/>
                        </a:spcAft>
                      </a:pPr>
                      <a:r>
                        <a:rPr lang="en-US" sz="800" kern="1400">
                          <a:solidFill>
                            <a:srgbClr val="000000"/>
                          </a:solidFill>
                          <a:latin typeface="Calibri"/>
                        </a:rPr>
                        <a:t> </a:t>
                      </a:r>
                      <a:endParaRPr lang="en-US" sz="500" kern="1400">
                        <a:solidFill>
                          <a:srgbClr val="000000"/>
                        </a:solidFill>
                        <a:latin typeface="Calibri"/>
                      </a:endParaRPr>
                    </a:p>
                  </a:txBody>
                  <a:tcPr marL="63870" marR="7097" marT="709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R="0" lvl="1" indent="0" algn="r" rtl="0">
                        <a:lnSpc>
                          <a:spcPct val="119000"/>
                        </a:lnSpc>
                        <a:spcBef>
                          <a:spcPts val="0"/>
                        </a:spcBef>
                        <a:spcAft>
                          <a:spcPts val="1400"/>
                        </a:spcAft>
                      </a:pPr>
                      <a:r>
                        <a:rPr lang="en-US" sz="800" kern="1400" dirty="0">
                          <a:solidFill>
                            <a:srgbClr val="000000"/>
                          </a:solidFill>
                          <a:latin typeface="Calibri"/>
                        </a:rPr>
                        <a:t> </a:t>
                      </a:r>
                      <a:endParaRPr lang="en-US" sz="500" kern="1400" dirty="0">
                        <a:solidFill>
                          <a:srgbClr val="000000"/>
                        </a:solidFill>
                        <a:latin typeface="Calibri"/>
                      </a:endParaRPr>
                    </a:p>
                  </a:txBody>
                  <a:tcPr marL="7097" marR="7097" marT="709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226217">
                <a:tc gridSpan="2">
                  <a:txBody>
                    <a:bodyPr/>
                    <a:lstStyle/>
                    <a:p>
                      <a:pPr marR="0" indent="0" algn="l" rtl="0">
                        <a:lnSpc>
                          <a:spcPct val="119000"/>
                        </a:lnSpc>
                        <a:spcBef>
                          <a:spcPts val="0"/>
                        </a:spcBef>
                        <a:spcAft>
                          <a:spcPts val="1400"/>
                        </a:spcAft>
                      </a:pPr>
                      <a:r>
                        <a:rPr lang="en-US" sz="800" kern="1400">
                          <a:solidFill>
                            <a:srgbClr val="000000"/>
                          </a:solidFill>
                          <a:latin typeface="Calibri"/>
                        </a:rPr>
                        <a:t> </a:t>
                      </a:r>
                      <a:endParaRPr lang="en-US" sz="500" kern="1400">
                        <a:solidFill>
                          <a:srgbClr val="000000"/>
                        </a:solidFill>
                        <a:latin typeface="Calibri"/>
                      </a:endParaRPr>
                    </a:p>
                  </a:txBody>
                  <a:tcPr marL="63870" marR="7097" marT="709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R="0" lvl="1" indent="0" algn="r" rtl="0">
                        <a:lnSpc>
                          <a:spcPct val="119000"/>
                        </a:lnSpc>
                        <a:spcBef>
                          <a:spcPts val="0"/>
                        </a:spcBef>
                        <a:spcAft>
                          <a:spcPts val="1400"/>
                        </a:spcAft>
                      </a:pPr>
                      <a:r>
                        <a:rPr lang="en-US" sz="800" kern="1400" dirty="0">
                          <a:solidFill>
                            <a:srgbClr val="000000"/>
                          </a:solidFill>
                          <a:latin typeface="Calibri"/>
                        </a:rPr>
                        <a:t> </a:t>
                      </a:r>
                      <a:endParaRPr lang="en-US" sz="500" kern="1400" dirty="0">
                        <a:solidFill>
                          <a:srgbClr val="000000"/>
                        </a:solidFill>
                        <a:latin typeface="Calibri"/>
                      </a:endParaRPr>
                    </a:p>
                  </a:txBody>
                  <a:tcPr marL="7097" marR="7097" marT="709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226217">
                <a:tc gridSpan="2">
                  <a:txBody>
                    <a:bodyPr/>
                    <a:lstStyle/>
                    <a:p>
                      <a:pPr marR="0" indent="0" algn="l" rtl="0">
                        <a:lnSpc>
                          <a:spcPct val="119000"/>
                        </a:lnSpc>
                        <a:spcBef>
                          <a:spcPts val="0"/>
                        </a:spcBef>
                        <a:spcAft>
                          <a:spcPts val="1400"/>
                        </a:spcAft>
                      </a:pPr>
                      <a:r>
                        <a:rPr lang="en-US" sz="800" kern="1400">
                          <a:solidFill>
                            <a:srgbClr val="000000"/>
                          </a:solidFill>
                          <a:latin typeface="Calibri"/>
                        </a:rPr>
                        <a:t> </a:t>
                      </a:r>
                      <a:endParaRPr lang="en-US" sz="500" kern="1400">
                        <a:solidFill>
                          <a:srgbClr val="000000"/>
                        </a:solidFill>
                        <a:latin typeface="Calibri"/>
                      </a:endParaRPr>
                    </a:p>
                  </a:txBody>
                  <a:tcPr marL="63870" marR="7097" marT="709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R="0" lvl="1" indent="0" algn="r" rtl="0">
                        <a:lnSpc>
                          <a:spcPct val="119000"/>
                        </a:lnSpc>
                        <a:spcBef>
                          <a:spcPts val="0"/>
                        </a:spcBef>
                        <a:spcAft>
                          <a:spcPts val="1400"/>
                        </a:spcAft>
                      </a:pPr>
                      <a:r>
                        <a:rPr lang="en-US" sz="800" kern="1400" dirty="0">
                          <a:solidFill>
                            <a:srgbClr val="000000"/>
                          </a:solidFill>
                          <a:latin typeface="Calibri"/>
                        </a:rPr>
                        <a:t> </a:t>
                      </a:r>
                      <a:endParaRPr lang="en-US" sz="500" kern="1400" dirty="0">
                        <a:solidFill>
                          <a:srgbClr val="000000"/>
                        </a:solidFill>
                        <a:latin typeface="Calibri"/>
                      </a:endParaRPr>
                    </a:p>
                  </a:txBody>
                  <a:tcPr marL="7097" marR="7097" marT="709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226217">
                <a:tc gridSpan="2">
                  <a:txBody>
                    <a:bodyPr/>
                    <a:lstStyle/>
                    <a:p>
                      <a:pPr marR="0" indent="0" algn="l" rtl="0">
                        <a:lnSpc>
                          <a:spcPct val="119000"/>
                        </a:lnSpc>
                        <a:spcBef>
                          <a:spcPts val="0"/>
                        </a:spcBef>
                        <a:spcAft>
                          <a:spcPts val="1400"/>
                        </a:spcAft>
                      </a:pPr>
                      <a:r>
                        <a:rPr lang="en-US" sz="800" kern="1400">
                          <a:solidFill>
                            <a:srgbClr val="000000"/>
                          </a:solidFill>
                          <a:latin typeface="Calibri"/>
                        </a:rPr>
                        <a:t> </a:t>
                      </a:r>
                      <a:endParaRPr lang="en-US" sz="500" kern="1400">
                        <a:solidFill>
                          <a:srgbClr val="000000"/>
                        </a:solidFill>
                        <a:latin typeface="Calibri"/>
                      </a:endParaRPr>
                    </a:p>
                  </a:txBody>
                  <a:tcPr marL="63870" marR="7097" marT="709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R="0" lvl="1" indent="0" algn="r" rtl="0">
                        <a:lnSpc>
                          <a:spcPct val="119000"/>
                        </a:lnSpc>
                        <a:spcBef>
                          <a:spcPts val="0"/>
                        </a:spcBef>
                        <a:spcAft>
                          <a:spcPts val="1400"/>
                        </a:spcAft>
                      </a:pPr>
                      <a:r>
                        <a:rPr lang="en-US" sz="800" kern="1400" dirty="0">
                          <a:solidFill>
                            <a:srgbClr val="000000"/>
                          </a:solidFill>
                          <a:latin typeface="Calibri"/>
                        </a:rPr>
                        <a:t> </a:t>
                      </a:r>
                      <a:endParaRPr lang="en-US" sz="500" kern="1400" dirty="0">
                        <a:solidFill>
                          <a:srgbClr val="000000"/>
                        </a:solidFill>
                        <a:latin typeface="Calibri"/>
                      </a:endParaRPr>
                    </a:p>
                  </a:txBody>
                  <a:tcPr marL="7097" marR="7097" marT="709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226217">
                <a:tc gridSpan="2">
                  <a:txBody>
                    <a:bodyPr/>
                    <a:lstStyle/>
                    <a:p>
                      <a:pPr marR="0" indent="0" algn="l" rtl="0">
                        <a:lnSpc>
                          <a:spcPct val="119000"/>
                        </a:lnSpc>
                        <a:spcBef>
                          <a:spcPts val="0"/>
                        </a:spcBef>
                        <a:spcAft>
                          <a:spcPts val="1400"/>
                        </a:spcAft>
                      </a:pPr>
                      <a:r>
                        <a:rPr lang="en-US" sz="800" kern="1400">
                          <a:solidFill>
                            <a:srgbClr val="000000"/>
                          </a:solidFill>
                          <a:latin typeface="Calibri"/>
                        </a:rPr>
                        <a:t> </a:t>
                      </a:r>
                      <a:endParaRPr lang="en-US" sz="500" kern="1400">
                        <a:solidFill>
                          <a:srgbClr val="000000"/>
                        </a:solidFill>
                        <a:latin typeface="Calibri"/>
                      </a:endParaRPr>
                    </a:p>
                  </a:txBody>
                  <a:tcPr marL="63870" marR="7097" marT="709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R="0" lvl="1" indent="0" algn="r" rtl="0">
                        <a:lnSpc>
                          <a:spcPct val="119000"/>
                        </a:lnSpc>
                        <a:spcBef>
                          <a:spcPts val="0"/>
                        </a:spcBef>
                        <a:spcAft>
                          <a:spcPts val="1400"/>
                        </a:spcAft>
                      </a:pPr>
                      <a:r>
                        <a:rPr lang="en-US" sz="800" kern="1400" dirty="0">
                          <a:solidFill>
                            <a:srgbClr val="000000"/>
                          </a:solidFill>
                          <a:latin typeface="Calibri"/>
                        </a:rPr>
                        <a:t> </a:t>
                      </a:r>
                      <a:endParaRPr lang="en-US" sz="500" kern="1400" dirty="0">
                        <a:solidFill>
                          <a:srgbClr val="000000"/>
                        </a:solidFill>
                        <a:latin typeface="Calibri"/>
                      </a:endParaRPr>
                    </a:p>
                  </a:txBody>
                  <a:tcPr marL="7097" marR="7097" marT="709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226217">
                <a:tc gridSpan="2">
                  <a:txBody>
                    <a:bodyPr/>
                    <a:lstStyle/>
                    <a:p>
                      <a:pPr marR="0" indent="0" algn="l" rtl="0">
                        <a:lnSpc>
                          <a:spcPct val="119000"/>
                        </a:lnSpc>
                        <a:spcBef>
                          <a:spcPts val="0"/>
                        </a:spcBef>
                        <a:spcAft>
                          <a:spcPts val="1400"/>
                        </a:spcAft>
                      </a:pPr>
                      <a:r>
                        <a:rPr lang="en-US" sz="800" kern="1400">
                          <a:solidFill>
                            <a:srgbClr val="000000"/>
                          </a:solidFill>
                          <a:latin typeface="Calibri"/>
                        </a:rPr>
                        <a:t> </a:t>
                      </a:r>
                      <a:endParaRPr lang="en-US" sz="500" kern="1400">
                        <a:solidFill>
                          <a:srgbClr val="000000"/>
                        </a:solidFill>
                        <a:latin typeface="Calibri"/>
                      </a:endParaRPr>
                    </a:p>
                  </a:txBody>
                  <a:tcPr marL="63870" marR="7097" marT="709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R="0" lvl="1" indent="0" algn="r" rtl="0">
                        <a:lnSpc>
                          <a:spcPct val="119000"/>
                        </a:lnSpc>
                        <a:spcBef>
                          <a:spcPts val="0"/>
                        </a:spcBef>
                        <a:spcAft>
                          <a:spcPts val="1400"/>
                        </a:spcAft>
                      </a:pPr>
                      <a:r>
                        <a:rPr lang="en-US" sz="800" kern="1400" dirty="0">
                          <a:solidFill>
                            <a:srgbClr val="000000"/>
                          </a:solidFill>
                          <a:latin typeface="Calibri"/>
                        </a:rPr>
                        <a:t> </a:t>
                      </a:r>
                      <a:endParaRPr lang="en-US" sz="500" kern="1400" dirty="0">
                        <a:solidFill>
                          <a:srgbClr val="000000"/>
                        </a:solidFill>
                        <a:latin typeface="Calibri"/>
                      </a:endParaRPr>
                    </a:p>
                  </a:txBody>
                  <a:tcPr marL="7097" marR="7097" marT="709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226217">
                <a:tc gridSpan="2">
                  <a:txBody>
                    <a:bodyPr/>
                    <a:lstStyle/>
                    <a:p>
                      <a:pPr marR="0" indent="0" algn="l" rtl="0">
                        <a:lnSpc>
                          <a:spcPct val="119000"/>
                        </a:lnSpc>
                        <a:spcBef>
                          <a:spcPts val="0"/>
                        </a:spcBef>
                        <a:spcAft>
                          <a:spcPts val="1400"/>
                        </a:spcAft>
                      </a:pPr>
                      <a:r>
                        <a:rPr lang="en-US" sz="600" kern="1400">
                          <a:solidFill>
                            <a:srgbClr val="000000"/>
                          </a:solidFill>
                          <a:latin typeface="Calibri"/>
                        </a:rPr>
                        <a:t> </a:t>
                      </a:r>
                      <a:endParaRPr lang="en-US" sz="500" kern="1400">
                        <a:solidFill>
                          <a:srgbClr val="000000"/>
                        </a:solidFill>
                        <a:latin typeface="Calibri"/>
                      </a:endParaRPr>
                    </a:p>
                  </a:txBody>
                  <a:tcPr marL="63870" marR="7097" marT="709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R="0" lvl="1" indent="0" algn="r" rtl="0">
                        <a:lnSpc>
                          <a:spcPct val="119000"/>
                        </a:lnSpc>
                        <a:spcBef>
                          <a:spcPts val="0"/>
                        </a:spcBef>
                        <a:spcAft>
                          <a:spcPts val="1400"/>
                        </a:spcAft>
                      </a:pPr>
                      <a:r>
                        <a:rPr lang="en-US" sz="800" kern="1400" dirty="0">
                          <a:solidFill>
                            <a:srgbClr val="000000"/>
                          </a:solidFill>
                          <a:latin typeface="Calibri"/>
                        </a:rPr>
                        <a:t> </a:t>
                      </a:r>
                      <a:endParaRPr lang="en-US" sz="500" kern="1400" dirty="0">
                        <a:solidFill>
                          <a:srgbClr val="000000"/>
                        </a:solidFill>
                        <a:latin typeface="Calibri"/>
                      </a:endParaRPr>
                    </a:p>
                  </a:txBody>
                  <a:tcPr marL="7097" marR="7097" marT="709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283007">
                <a:tc gridSpan="2">
                  <a:txBody>
                    <a:bodyPr/>
                    <a:lstStyle/>
                    <a:p>
                      <a:pPr marR="0" indent="0" algn="l" rtl="0">
                        <a:lnSpc>
                          <a:spcPct val="119000"/>
                        </a:lnSpc>
                        <a:spcBef>
                          <a:spcPts val="0"/>
                        </a:spcBef>
                        <a:spcAft>
                          <a:spcPts val="1400"/>
                        </a:spcAft>
                      </a:pPr>
                      <a:r>
                        <a:rPr lang="en-US" sz="900" kern="1400" dirty="0">
                          <a:solidFill>
                            <a:srgbClr val="000000"/>
                          </a:solidFill>
                          <a:latin typeface="Calibri"/>
                        </a:rPr>
                        <a:t>Coupon on Mr. Coffee product ($10 OFF)</a:t>
                      </a:r>
                      <a:endParaRPr lang="en-US" sz="800" kern="1400" dirty="0">
                        <a:solidFill>
                          <a:srgbClr val="000000"/>
                        </a:solidFill>
                        <a:latin typeface="Calibri"/>
                      </a:endParaRPr>
                    </a:p>
                  </a:txBody>
                  <a:tcPr marL="63870" marR="7097" marT="709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R="0" lvl="1" indent="0" algn="r" rtl="0">
                        <a:lnSpc>
                          <a:spcPct val="119000"/>
                        </a:lnSpc>
                        <a:spcBef>
                          <a:spcPts val="0"/>
                        </a:spcBef>
                        <a:spcAft>
                          <a:spcPts val="1400"/>
                        </a:spcAft>
                      </a:pPr>
                      <a:r>
                        <a:rPr lang="en-US" sz="1050" kern="1400" dirty="0">
                          <a:solidFill>
                            <a:srgbClr val="000000"/>
                          </a:solidFill>
                          <a:latin typeface="Calibri"/>
                        </a:rPr>
                        <a:t> </a:t>
                      </a:r>
                      <a:endParaRPr lang="en-US" sz="800" kern="1400" dirty="0">
                        <a:solidFill>
                          <a:srgbClr val="000000"/>
                        </a:solidFill>
                        <a:latin typeface="Calibri"/>
                      </a:endParaRPr>
                    </a:p>
                  </a:txBody>
                  <a:tcPr marL="7097" marR="7097" marT="709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226217">
                <a:tc gridSpan="2">
                  <a:txBody>
                    <a:bodyPr/>
                    <a:lstStyle/>
                    <a:p>
                      <a:pPr marR="0" indent="0" algn="r" rtl="0">
                        <a:lnSpc>
                          <a:spcPct val="119000"/>
                        </a:lnSpc>
                        <a:spcBef>
                          <a:spcPts val="0"/>
                        </a:spcBef>
                        <a:spcAft>
                          <a:spcPts val="1400"/>
                        </a:spcAft>
                      </a:pPr>
                      <a:r>
                        <a:rPr lang="en-US" sz="1050" b="1" kern="1400" dirty="0">
                          <a:solidFill>
                            <a:srgbClr val="000000"/>
                          </a:solidFill>
                          <a:latin typeface="Calibri"/>
                        </a:rPr>
                        <a:t>Item Total</a:t>
                      </a:r>
                      <a:endParaRPr lang="en-US" sz="800" kern="1400" dirty="0">
                        <a:solidFill>
                          <a:srgbClr val="000000"/>
                        </a:solidFill>
                        <a:latin typeface="Calibri"/>
                      </a:endParaRPr>
                    </a:p>
                  </a:txBody>
                  <a:tcPr marL="7097" marR="63870" marT="709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US"/>
                    </a:p>
                  </a:txBody>
                  <a:tcPr/>
                </a:tc>
                <a:tc gridSpan="2">
                  <a:txBody>
                    <a:bodyPr/>
                    <a:lstStyle/>
                    <a:p>
                      <a:pPr marR="0" lvl="1" indent="0" algn="r" rtl="0">
                        <a:lnSpc>
                          <a:spcPct val="119000"/>
                        </a:lnSpc>
                        <a:spcBef>
                          <a:spcPts val="0"/>
                        </a:spcBef>
                        <a:spcAft>
                          <a:spcPts val="1400"/>
                        </a:spcAft>
                      </a:pPr>
                      <a:r>
                        <a:rPr lang="en-US" sz="1050" kern="1400" dirty="0">
                          <a:solidFill>
                            <a:srgbClr val="000000"/>
                          </a:solidFill>
                          <a:latin typeface="Calibri"/>
                        </a:rPr>
                        <a:t> $79.86</a:t>
                      </a:r>
                      <a:endParaRPr lang="en-US" sz="800" kern="1400" dirty="0">
                        <a:solidFill>
                          <a:srgbClr val="000000"/>
                        </a:solidFill>
                        <a:latin typeface="Calibri"/>
                      </a:endParaRPr>
                    </a:p>
                  </a:txBody>
                  <a:tcPr marL="7097" marR="7097" marT="709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226217">
                <a:tc gridSpan="2">
                  <a:txBody>
                    <a:bodyPr/>
                    <a:lstStyle/>
                    <a:p>
                      <a:pPr marR="0" indent="0" algn="r" rtl="0">
                        <a:lnSpc>
                          <a:spcPct val="119000"/>
                        </a:lnSpc>
                        <a:spcBef>
                          <a:spcPts val="0"/>
                        </a:spcBef>
                        <a:spcAft>
                          <a:spcPts val="1400"/>
                        </a:spcAft>
                      </a:pPr>
                      <a:r>
                        <a:rPr lang="en-US" sz="1050" b="1" kern="1400" dirty="0">
                          <a:solidFill>
                            <a:srgbClr val="000000"/>
                          </a:solidFill>
                          <a:latin typeface="Calibri"/>
                        </a:rPr>
                        <a:t>- Discount</a:t>
                      </a:r>
                      <a:endParaRPr lang="en-US" sz="800" kern="1400" dirty="0">
                        <a:solidFill>
                          <a:srgbClr val="000000"/>
                        </a:solidFill>
                        <a:latin typeface="Calibri"/>
                      </a:endParaRPr>
                    </a:p>
                  </a:txBody>
                  <a:tcPr marL="7097" marR="63870" marT="709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en-US"/>
                    </a:p>
                  </a:txBody>
                  <a:tcPr/>
                </a:tc>
                <a:tc gridSpan="2">
                  <a:txBody>
                    <a:bodyPr/>
                    <a:lstStyle/>
                    <a:p>
                      <a:pPr marR="0" lvl="1" indent="0" algn="r" rtl="0">
                        <a:lnSpc>
                          <a:spcPct val="119000"/>
                        </a:lnSpc>
                        <a:spcBef>
                          <a:spcPts val="0"/>
                        </a:spcBef>
                        <a:spcAft>
                          <a:spcPts val="1400"/>
                        </a:spcAft>
                      </a:pPr>
                      <a:r>
                        <a:rPr lang="en-US" sz="1050" kern="1400" dirty="0">
                          <a:solidFill>
                            <a:srgbClr val="000000"/>
                          </a:solidFill>
                          <a:latin typeface="Calibri"/>
                        </a:rPr>
                        <a:t>$10.00 </a:t>
                      </a:r>
                      <a:endParaRPr lang="en-US" sz="800" kern="1400" dirty="0">
                        <a:solidFill>
                          <a:srgbClr val="000000"/>
                        </a:solidFill>
                        <a:latin typeface="Calibri"/>
                      </a:endParaRPr>
                    </a:p>
                  </a:txBody>
                  <a:tcPr marL="7097" marR="7097" marT="709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226217">
                <a:tc gridSpan="2">
                  <a:txBody>
                    <a:bodyPr/>
                    <a:lstStyle/>
                    <a:p>
                      <a:pPr marR="0" indent="0" algn="r" rtl="0">
                        <a:lnSpc>
                          <a:spcPct val="119000"/>
                        </a:lnSpc>
                        <a:spcBef>
                          <a:spcPts val="0"/>
                        </a:spcBef>
                        <a:spcAft>
                          <a:spcPts val="1400"/>
                        </a:spcAft>
                      </a:pPr>
                      <a:r>
                        <a:rPr lang="en-US" sz="1050" b="1" kern="1400" dirty="0">
                          <a:solidFill>
                            <a:srgbClr val="000000"/>
                          </a:solidFill>
                          <a:latin typeface="Calibri"/>
                        </a:rPr>
                        <a:t>Subtotal</a:t>
                      </a:r>
                      <a:endParaRPr lang="en-US" sz="800" kern="1400" dirty="0">
                        <a:solidFill>
                          <a:srgbClr val="000000"/>
                        </a:solidFill>
                        <a:latin typeface="Calibri"/>
                      </a:endParaRPr>
                    </a:p>
                  </a:txBody>
                  <a:tcPr marL="7097" marR="63870" marT="709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en-US"/>
                    </a:p>
                  </a:txBody>
                  <a:tcPr/>
                </a:tc>
                <a:tc gridSpan="2">
                  <a:txBody>
                    <a:bodyPr/>
                    <a:lstStyle/>
                    <a:p>
                      <a:pPr marR="0" lvl="1" indent="0" algn="r" rtl="0">
                        <a:lnSpc>
                          <a:spcPct val="119000"/>
                        </a:lnSpc>
                        <a:spcBef>
                          <a:spcPts val="0"/>
                        </a:spcBef>
                        <a:spcAft>
                          <a:spcPts val="1400"/>
                        </a:spcAft>
                      </a:pPr>
                      <a:r>
                        <a:rPr lang="en-US" sz="1050" kern="1400" dirty="0">
                          <a:solidFill>
                            <a:srgbClr val="000000"/>
                          </a:solidFill>
                          <a:latin typeface="Calibri"/>
                        </a:rPr>
                        <a:t>$69.86</a:t>
                      </a:r>
                      <a:endParaRPr lang="en-US" sz="800" kern="1400" dirty="0">
                        <a:solidFill>
                          <a:srgbClr val="000000"/>
                        </a:solidFill>
                        <a:latin typeface="Calibri"/>
                      </a:endParaRPr>
                    </a:p>
                  </a:txBody>
                  <a:tcPr marL="7097" marR="7097" marT="709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226217">
                <a:tc gridSpan="2">
                  <a:txBody>
                    <a:bodyPr/>
                    <a:lstStyle/>
                    <a:p>
                      <a:pPr marR="0" indent="0" algn="r" rtl="0">
                        <a:lnSpc>
                          <a:spcPct val="119000"/>
                        </a:lnSpc>
                        <a:spcBef>
                          <a:spcPts val="0"/>
                        </a:spcBef>
                        <a:spcAft>
                          <a:spcPts val="1400"/>
                        </a:spcAft>
                      </a:pPr>
                      <a:r>
                        <a:rPr lang="en-US" sz="1050" b="1" kern="1400" dirty="0">
                          <a:solidFill>
                            <a:srgbClr val="000000"/>
                          </a:solidFill>
                          <a:latin typeface="Calibri"/>
                        </a:rPr>
                        <a:t>Sales Tax</a:t>
                      </a:r>
                      <a:endParaRPr lang="en-US" sz="800" kern="1400" dirty="0">
                        <a:solidFill>
                          <a:srgbClr val="000000"/>
                        </a:solidFill>
                        <a:latin typeface="Calibri"/>
                      </a:endParaRPr>
                    </a:p>
                  </a:txBody>
                  <a:tcPr marL="7097" marR="63870" marT="709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en-US"/>
                    </a:p>
                  </a:txBody>
                  <a:tcPr/>
                </a:tc>
                <a:tc gridSpan="2">
                  <a:txBody>
                    <a:bodyPr/>
                    <a:lstStyle/>
                    <a:p>
                      <a:pPr marR="0" lvl="1" indent="0" algn="r" rtl="0">
                        <a:lnSpc>
                          <a:spcPct val="119000"/>
                        </a:lnSpc>
                        <a:spcBef>
                          <a:spcPts val="0"/>
                        </a:spcBef>
                        <a:spcAft>
                          <a:spcPts val="1400"/>
                        </a:spcAft>
                      </a:pPr>
                      <a:r>
                        <a:rPr lang="en-US" sz="1050" kern="1400" dirty="0">
                          <a:solidFill>
                            <a:srgbClr val="000000"/>
                          </a:solidFill>
                          <a:latin typeface="Calibri"/>
                        </a:rPr>
                        <a:t>$5.76</a:t>
                      </a:r>
                      <a:endParaRPr lang="en-US" sz="800" kern="1400" dirty="0">
                        <a:solidFill>
                          <a:srgbClr val="000000"/>
                        </a:solidFill>
                        <a:latin typeface="Calibri"/>
                      </a:endParaRPr>
                    </a:p>
                  </a:txBody>
                  <a:tcPr marL="7097" marR="7097" marT="709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226217">
                <a:tc gridSpan="2">
                  <a:txBody>
                    <a:bodyPr/>
                    <a:lstStyle/>
                    <a:p>
                      <a:pPr marR="0" indent="0" algn="r" rtl="0">
                        <a:lnSpc>
                          <a:spcPct val="119000"/>
                        </a:lnSpc>
                        <a:spcBef>
                          <a:spcPts val="0"/>
                        </a:spcBef>
                        <a:spcAft>
                          <a:spcPts val="1400"/>
                        </a:spcAft>
                      </a:pPr>
                      <a:r>
                        <a:rPr lang="en-US" sz="1050" b="1" kern="1400" dirty="0">
                          <a:solidFill>
                            <a:srgbClr val="000000"/>
                          </a:solidFill>
                          <a:latin typeface="Calibri"/>
                        </a:rPr>
                        <a:t>Total</a:t>
                      </a:r>
                      <a:endParaRPr lang="en-US" sz="800" kern="1400" dirty="0">
                        <a:solidFill>
                          <a:srgbClr val="000000"/>
                        </a:solidFill>
                        <a:latin typeface="Calibri"/>
                      </a:endParaRPr>
                    </a:p>
                  </a:txBody>
                  <a:tcPr marL="7097" marR="63870" marT="709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en-US"/>
                    </a:p>
                  </a:txBody>
                  <a:tcPr/>
                </a:tc>
                <a:tc gridSpan="2">
                  <a:txBody>
                    <a:bodyPr/>
                    <a:lstStyle/>
                    <a:p>
                      <a:pPr marR="0" lvl="1" indent="0" algn="r" rtl="0">
                        <a:lnSpc>
                          <a:spcPct val="119000"/>
                        </a:lnSpc>
                        <a:spcBef>
                          <a:spcPts val="0"/>
                        </a:spcBef>
                        <a:spcAft>
                          <a:spcPts val="1400"/>
                        </a:spcAft>
                      </a:pPr>
                      <a:r>
                        <a:rPr lang="en-US" sz="1050" kern="1400" dirty="0">
                          <a:solidFill>
                            <a:srgbClr val="000000"/>
                          </a:solidFill>
                          <a:latin typeface="Calibri"/>
                        </a:rPr>
                        <a:t>$75.62</a:t>
                      </a:r>
                      <a:endParaRPr lang="en-US" sz="800" kern="1400" dirty="0">
                        <a:solidFill>
                          <a:srgbClr val="000000"/>
                        </a:solidFill>
                        <a:latin typeface="Calibri"/>
                      </a:endParaRPr>
                    </a:p>
                  </a:txBody>
                  <a:tcPr marL="7097" marR="7097" marT="709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182295">
                <a:tc gridSpan="4">
                  <a:txBody>
                    <a:bodyPr/>
                    <a:lstStyle/>
                    <a:p>
                      <a:pPr marR="0" indent="0" algn="r" rtl="0">
                        <a:lnSpc>
                          <a:spcPct val="119000"/>
                        </a:lnSpc>
                        <a:spcBef>
                          <a:spcPts val="0"/>
                        </a:spcBef>
                        <a:spcAft>
                          <a:spcPts val="1400"/>
                        </a:spcAft>
                      </a:pPr>
                      <a:r>
                        <a:rPr lang="en-US" sz="800" kern="1400" dirty="0">
                          <a:solidFill>
                            <a:srgbClr val="000000"/>
                          </a:solidFill>
                          <a:latin typeface="Calibri"/>
                        </a:rPr>
                        <a:t> </a:t>
                      </a:r>
                      <a:endParaRPr lang="en-US" sz="500" kern="1400" dirty="0">
                        <a:solidFill>
                          <a:srgbClr val="000000"/>
                        </a:solidFill>
                        <a:latin typeface="Calibri"/>
                      </a:endParaRPr>
                    </a:p>
                  </a:txBody>
                  <a:tcPr marL="7097" marR="7097" marT="709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9380">
                <a:tc gridSpan="4">
                  <a:txBody>
                    <a:bodyPr/>
                    <a:lstStyle/>
                    <a:p>
                      <a:pPr marR="0" indent="0" algn="ctr" rtl="0">
                        <a:lnSpc>
                          <a:spcPct val="119000"/>
                        </a:lnSpc>
                        <a:spcBef>
                          <a:spcPts val="0"/>
                        </a:spcBef>
                        <a:spcAft>
                          <a:spcPts val="1400"/>
                        </a:spcAft>
                      </a:pPr>
                      <a:r>
                        <a:rPr lang="en-US" sz="1400" kern="1400" dirty="0">
                          <a:solidFill>
                            <a:srgbClr val="000000"/>
                          </a:solidFill>
                          <a:latin typeface="Calibri"/>
                        </a:rPr>
                        <a:t>Thank You!</a:t>
                      </a:r>
                      <a:endParaRPr lang="en-US" sz="1050" kern="1400" dirty="0">
                        <a:solidFill>
                          <a:srgbClr val="000000"/>
                        </a:solidFill>
                        <a:latin typeface="Calibri"/>
                      </a:endParaRPr>
                    </a:p>
                  </a:txBody>
                  <a:tcPr marL="7078" marR="7078" marT="70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2050" name="Picture 2" descr="target-logo"/>
          <p:cNvPicPr>
            <a:picLocks noChangeAspect="1" noChangeArrowheads="1"/>
          </p:cNvPicPr>
          <p:nvPr/>
        </p:nvPicPr>
        <p:blipFill>
          <a:blip r:embed="rId3" cstate="print"/>
          <a:srcRect/>
          <a:stretch>
            <a:fillRect/>
          </a:stretch>
        </p:blipFill>
        <p:spPr bwMode="auto">
          <a:xfrm>
            <a:off x="5378668" y="576121"/>
            <a:ext cx="2209800" cy="474913"/>
          </a:xfrm>
          <a:prstGeom prst="rect">
            <a:avLst/>
          </a:prstGeom>
          <a:noFill/>
          <a:ln w="9525" algn="in">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 to="" calcmode="lin" valueType="num">
                                      <p:cBhvr>
                                        <p:cTn id="22" dur="1" fill="hold"/>
                                        <p:tgtEl>
                                          <p:spTgt spid="205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to="" calcmode="lin" valueType="num">
                                      <p:cBhvr>
                                        <p:cTn id="27" dur="1" fill="hold"/>
                                        <p:tgtEl>
                                          <p:spTgt spid="4">
                                            <p:txEl>
                                              <p:pRg st="1" end="1"/>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to="" calcmode="lin" valueType="num">
                                      <p:cBhvr>
                                        <p:cTn id="32" dur="1" fill="hold"/>
                                        <p:tgtEl>
                                          <p:spTgt spid="4">
                                            <p:txEl>
                                              <p:pRg st="2" end="2"/>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to="" calcmode="lin" valueType="num">
                                      <p:cBhvr>
                                        <p:cTn id="37" dur="1" fill="hold"/>
                                        <p:tgtEl>
                                          <p:spTgt spid="4">
                                            <p:txEl>
                                              <p:pRg st="3" end="3"/>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to="" calcmode="lin" valueType="num">
                                      <p:cBhvr>
                                        <p:cTn id="42" dur="1" fill="hold"/>
                                        <p:tgtEl>
                                          <p:spTgt spid="4">
                                            <p:txEl>
                                              <p:pRg st="4" end="4"/>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to="" calcmode="lin" valueType="num">
                                      <p:cBhvr>
                                        <p:cTn id="47" dur="1" fill="hold"/>
                                        <p:tgtEl>
                                          <p:spTgt spid="4">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Deliverables</a:t>
            </a:r>
            <a:endParaRPr lang="en-US" b="1" dirty="0"/>
          </a:p>
        </p:txBody>
      </p:sp>
      <p:sp>
        <p:nvSpPr>
          <p:cNvPr id="3" name="Content Placeholder 2"/>
          <p:cNvSpPr>
            <a:spLocks noGrp="1"/>
          </p:cNvSpPr>
          <p:nvPr>
            <p:ph sz="half" idx="1"/>
          </p:nvPr>
        </p:nvSpPr>
        <p:spPr>
          <a:xfrm>
            <a:off x="457200" y="1295400"/>
            <a:ext cx="4495800" cy="4038601"/>
          </a:xfrm>
        </p:spPr>
        <p:txBody>
          <a:bodyPr/>
          <a:lstStyle/>
          <a:p>
            <a:r>
              <a:rPr lang="en-US" sz="2300" dirty="0" smtClean="0"/>
              <a:t>Due Tuesday at end of class period</a:t>
            </a:r>
          </a:p>
          <a:p>
            <a:pPr lvl="1"/>
            <a:r>
              <a:rPr lang="en-US" sz="2300" dirty="0" smtClean="0"/>
              <a:t>Shopping list, complete with all gifts to buy for all 5 people</a:t>
            </a:r>
          </a:p>
          <a:p>
            <a:pPr lvl="1"/>
            <a:r>
              <a:rPr lang="en-US" sz="2300" dirty="0" smtClean="0"/>
              <a:t>At least 3 store receipts with correct calculations</a:t>
            </a:r>
          </a:p>
          <a:p>
            <a:r>
              <a:rPr lang="en-US" sz="2300" dirty="0" smtClean="0"/>
              <a:t>Remember to</a:t>
            </a:r>
          </a:p>
          <a:p>
            <a:pPr lvl="1"/>
            <a:r>
              <a:rPr lang="en-US" sz="2300" dirty="0" smtClean="0"/>
              <a:t>Use one coupon, and</a:t>
            </a:r>
          </a:p>
          <a:p>
            <a:pPr lvl="1"/>
            <a:r>
              <a:rPr lang="en-US" sz="2300" dirty="0" smtClean="0"/>
              <a:t>Take advantage of a percentage off discount</a:t>
            </a:r>
            <a:endParaRPr lang="en-US" sz="2300" dirty="0"/>
          </a:p>
        </p:txBody>
      </p:sp>
      <p:pic>
        <p:nvPicPr>
          <p:cNvPr id="22530" name="Picture 2" descr="http://dailyknowledgetree.com/wordpress/wp-content/uploads/Early-Christmas-Shopping-1402.jpg"/>
          <p:cNvPicPr>
            <a:picLocks noChangeAspect="1" noChangeArrowheads="1"/>
          </p:cNvPicPr>
          <p:nvPr/>
        </p:nvPicPr>
        <p:blipFill>
          <a:blip r:embed="rId3" cstate="print"/>
          <a:srcRect l="4286" r="10000"/>
          <a:stretch>
            <a:fillRect/>
          </a:stretch>
        </p:blipFill>
        <p:spPr bwMode="auto">
          <a:xfrm>
            <a:off x="5105400" y="838200"/>
            <a:ext cx="36576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22530"/>
                                        </p:tgtEl>
                                        <p:attrNameLst>
                                          <p:attrName>style.visibility</p:attrName>
                                        </p:attrNameLst>
                                      </p:cBhvr>
                                      <p:to>
                                        <p:strVal val="visible"/>
                                      </p:to>
                                    </p:set>
                                    <p:anim to="" calcmode="lin" valueType="num">
                                      <p:cBhvr>
                                        <p:cTn id="11" dur="1" fill="hold"/>
                                        <p:tgtEl>
                                          <p:spTgt spid="22530"/>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to="" calcmode="lin" valueType="num">
                                      <p:cBhvr>
                                        <p:cTn id="16" dur="1" fill="hold"/>
                                        <p:tgtEl>
                                          <p:spTgt spid="3">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to="" calcmode="lin" valueType="num">
                                      <p:cBhvr>
                                        <p:cTn id="21" dur="1" fill="hold"/>
                                        <p:tgtEl>
                                          <p:spTgt spid="3">
                                            <p:txEl>
                                              <p:pRg st="1" end="1"/>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to="" calcmode="lin" valueType="num">
                                      <p:cBhvr>
                                        <p:cTn id="26" dur="1" fill="hold"/>
                                        <p:tgtEl>
                                          <p:spTgt spid="3">
                                            <p:txEl>
                                              <p:pRg st="2" end="2"/>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to="" calcmode="lin" valueType="num">
                                      <p:cBhvr>
                                        <p:cTn id="31" dur="1" fill="hold"/>
                                        <p:tgtEl>
                                          <p:spTgt spid="3">
                                            <p:txEl>
                                              <p:pRg st="3" end="3"/>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to="" calcmode="lin" valueType="num">
                                      <p:cBhvr>
                                        <p:cTn id="36" dur="1" fill="hold"/>
                                        <p:tgtEl>
                                          <p:spTgt spid="3">
                                            <p:txEl>
                                              <p:pRg st="4" end="4"/>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to="" calcmode="lin" valueType="num">
                                      <p:cBhvr>
                                        <p:cTn id="41"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theme1.xml><?xml version="1.0" encoding="utf-8"?>
<a:theme xmlns:a="http://schemas.openxmlformats.org/drawingml/2006/main" name="AF_MyPresen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BA7A19F-B8B1-416A-B012-C7430CDD8A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AF_MyPresent</Template>
  <TotalTime>117</TotalTime>
  <Words>421</Words>
  <Application>Microsoft Office PowerPoint</Application>
  <PresentationFormat>On-screen Show (4:3)</PresentationFormat>
  <Paragraphs>147</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AF_MyPresent</vt:lpstr>
      <vt:lpstr>Slide 1</vt:lpstr>
      <vt:lpstr>Introduction</vt:lpstr>
      <vt:lpstr>Rules &amp; Guidelines</vt:lpstr>
      <vt:lpstr>Day 1 &amp; 2 - Shopping</vt:lpstr>
      <vt:lpstr>Shopping List</vt:lpstr>
      <vt:lpstr>Receipt Directions</vt:lpstr>
      <vt:lpstr>Deliverables</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Credit Card  Christmas</dc:title>
  <dc:creator>Tracey</dc:creator>
  <cp:lastModifiedBy>Tracey</cp:lastModifiedBy>
  <cp:revision>4</cp:revision>
  <dcterms:created xsi:type="dcterms:W3CDTF">2013-12-09T05:16:49Z</dcterms:created>
  <dcterms:modified xsi:type="dcterms:W3CDTF">2013-12-09T07:32:25Z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TC103368059990</vt:lpwstr>
  </property>
</Properties>
</file>