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CP%20-%20Project%20Grad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My Monthly Budget Chart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7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Housing</c:v>
                </c:pt>
                <c:pt idx="1">
                  <c:v>Transportation</c:v>
                </c:pt>
                <c:pt idx="2">
                  <c:v>Total Utilities</c:v>
                </c:pt>
                <c:pt idx="3">
                  <c:v>Food</c:v>
                </c:pt>
                <c:pt idx="4">
                  <c:v>Entertainment</c:v>
                </c:pt>
                <c:pt idx="5">
                  <c:v>Medical</c:v>
                </c:pt>
                <c:pt idx="6">
                  <c:v>Miscellaneous</c:v>
                </c:pt>
                <c:pt idx="7">
                  <c:v>Savings</c:v>
                </c:pt>
              </c:strCache>
            </c:strRef>
          </c:cat>
          <c:val>
            <c:numRef>
              <c:f>Sheet1!$B$2:$B$9</c:f>
              <c:numCache>
                <c:formatCode>"$"#,##0.00_);[Red]\("$"#,##0.00\)</c:formatCode>
                <c:ptCount val="8"/>
                <c:pt idx="0">
                  <c:v>615</c:v>
                </c:pt>
                <c:pt idx="1">
                  <c:v>35</c:v>
                </c:pt>
                <c:pt idx="2">
                  <c:v>223.83</c:v>
                </c:pt>
                <c:pt idx="3">
                  <c:v>250</c:v>
                </c:pt>
                <c:pt idx="4">
                  <c:v>25</c:v>
                </c:pt>
                <c:pt idx="5">
                  <c:v>73</c:v>
                </c:pt>
                <c:pt idx="6">
                  <c:v>50</c:v>
                </c:pt>
                <c:pt idx="7">
                  <c:v>1.87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A287210-FCB4-4FDA-A89A-65E95783334C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1144A8-1B00-4319-851F-C9446DDEBB1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7210-FCB4-4FDA-A89A-65E95783334C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44A8-1B00-4319-851F-C9446DDEB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7210-FCB4-4FDA-A89A-65E95783334C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44A8-1B00-4319-851F-C9446DDEB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7210-FCB4-4FDA-A89A-65E95783334C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44A8-1B00-4319-851F-C9446DDEB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7210-FCB4-4FDA-A89A-65E95783334C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44A8-1B00-4319-851F-C9446DDEB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7210-FCB4-4FDA-A89A-65E95783334C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44A8-1B00-4319-851F-C9446DDEBB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7210-FCB4-4FDA-A89A-65E95783334C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44A8-1B00-4319-851F-C9446DDEB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7210-FCB4-4FDA-A89A-65E95783334C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44A8-1B00-4319-851F-C9446DDEB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7210-FCB4-4FDA-A89A-65E95783334C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44A8-1B00-4319-851F-C9446DDEB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7210-FCB4-4FDA-A89A-65E95783334C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44A8-1B00-4319-851F-C9446DDEBB1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7210-FCB4-4FDA-A89A-65E95783334C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44A8-1B00-4319-851F-C9446DDEB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A287210-FCB4-4FDA-A89A-65E95783334C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21144A8-1B00-4319-851F-C9446DDEBB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Reality Check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Jefferson</a:t>
            </a:r>
          </a:p>
          <a:p>
            <a:r>
              <a:rPr lang="en-US" dirty="0" smtClean="0"/>
              <a:t>All Periods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77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Monthly Budget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1833436"/>
              </p:ext>
            </p:extLst>
          </p:nvPr>
        </p:nvGraphicFramePr>
        <p:xfrm>
          <a:off x="609600" y="1600200"/>
          <a:ext cx="3886200" cy="472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139"/>
                <a:gridCol w="1206261"/>
                <a:gridCol w="1066800"/>
              </a:tblGrid>
              <a:tr h="566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Expense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My Share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 anchor="ctr"/>
                </a:tc>
              </a:tr>
              <a:tr h="4319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Housing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$615.00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47%</a:t>
                      </a:r>
                      <a:endParaRPr lang="en-US" sz="1600" dirty="0"/>
                    </a:p>
                  </a:txBody>
                  <a:tcPr anchor="ctr"/>
                </a:tc>
              </a:tr>
              <a:tr h="566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Transportation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$35.00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3%</a:t>
                      </a:r>
                      <a:endParaRPr lang="en-US" sz="1600" dirty="0"/>
                    </a:p>
                  </a:txBody>
                  <a:tcPr anchor="ctr"/>
                </a:tc>
              </a:tr>
              <a:tr h="4319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Utilities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$223.83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18%</a:t>
                      </a:r>
                      <a:endParaRPr lang="en-US" sz="1600" dirty="0"/>
                    </a:p>
                  </a:txBody>
                  <a:tcPr anchor="ctr"/>
                </a:tc>
              </a:tr>
              <a:tr h="4319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Food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$250.00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20%</a:t>
                      </a:r>
                      <a:endParaRPr lang="en-US" sz="1600" dirty="0"/>
                    </a:p>
                  </a:txBody>
                  <a:tcPr anchor="ctr"/>
                </a:tc>
              </a:tr>
              <a:tr h="566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Entertainment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$25.00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2%</a:t>
                      </a:r>
                      <a:endParaRPr lang="en-US" sz="1600" dirty="0"/>
                    </a:p>
                  </a:txBody>
                  <a:tcPr anchor="ctr"/>
                </a:tc>
              </a:tr>
              <a:tr h="4319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Medical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$73.00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5%</a:t>
                      </a:r>
                      <a:endParaRPr lang="en-US" sz="1600" dirty="0"/>
                    </a:p>
                  </a:txBody>
                  <a:tcPr anchor="ctr"/>
                </a:tc>
              </a:tr>
              <a:tr h="4319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Miscellaneous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$50.00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4%</a:t>
                      </a:r>
                      <a:endParaRPr lang="en-US" sz="1600" dirty="0"/>
                    </a:p>
                  </a:txBody>
                  <a:tcPr anchor="ctr"/>
                </a:tc>
              </a:tr>
              <a:tr h="4319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Savings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1%</a:t>
                      </a:r>
                      <a:endParaRPr lang="en-US" sz="1600" dirty="0"/>
                    </a:p>
                  </a:txBody>
                  <a:tcPr anchor="ctr"/>
                </a:tc>
              </a:tr>
              <a:tr h="43194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$1,273.70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100%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53000" y="1600200"/>
            <a:ext cx="3419856" cy="16002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Creating a budget was hard</a:t>
            </a:r>
          </a:p>
          <a:p>
            <a:r>
              <a:rPr lang="en-US" sz="2000" dirty="0" smtClean="0"/>
              <a:t>At first, I was over budget.</a:t>
            </a:r>
          </a:p>
          <a:p>
            <a:r>
              <a:rPr lang="en-US" sz="2000" dirty="0" smtClean="0"/>
              <a:t>Lower cable &amp; internet bill</a:t>
            </a:r>
          </a:p>
          <a:p>
            <a:r>
              <a:rPr lang="en-US" sz="2000" dirty="0" smtClean="0"/>
              <a:t>Chose cheaper cell phone plan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707228"/>
              </p:ext>
            </p:extLst>
          </p:nvPr>
        </p:nvGraphicFramePr>
        <p:xfrm>
          <a:off x="4800600" y="3124200"/>
          <a:ext cx="3714750" cy="328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878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LOT!!!</a:t>
            </a:r>
          </a:p>
          <a:p>
            <a:r>
              <a:rPr lang="en-US" dirty="0" smtClean="0"/>
              <a:t>Advice:  Make sure you budget correctly and have a good job.</a:t>
            </a:r>
          </a:p>
          <a:p>
            <a:r>
              <a:rPr lang="en-US" dirty="0" smtClean="0"/>
              <a:t>Budgeting is very important. </a:t>
            </a:r>
          </a:p>
          <a:p>
            <a:r>
              <a:rPr lang="en-US" dirty="0" smtClean="0"/>
              <a:t>It’s very easy to spend more money than you make.</a:t>
            </a:r>
          </a:p>
          <a:p>
            <a:r>
              <a:rPr lang="en-US" dirty="0" smtClean="0"/>
              <a:t>Having a budget is helpful, so that I don’t go into debt.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If I didn’t know how much I made, I wouldn’t be able to live on my own!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9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2703755" cy="15204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http://sd.keepcalm-o-matic.co.uk/i/keep-calm-stay-in-sch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444137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3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757107" cy="350897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Overview of Project</a:t>
            </a:r>
          </a:p>
          <a:p>
            <a:r>
              <a:rPr lang="en-US" dirty="0" smtClean="0"/>
              <a:t>Education &amp; Employment</a:t>
            </a:r>
          </a:p>
          <a:p>
            <a:r>
              <a:rPr lang="en-US" dirty="0" smtClean="0"/>
              <a:t>Income &amp; Deductions</a:t>
            </a:r>
          </a:p>
          <a:p>
            <a:r>
              <a:rPr lang="en-US" dirty="0" smtClean="0"/>
              <a:t>Housing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One-Time Expenses</a:t>
            </a:r>
          </a:p>
          <a:p>
            <a:r>
              <a:rPr lang="en-US" dirty="0" smtClean="0"/>
              <a:t>Monthly Income &amp; Expenses</a:t>
            </a:r>
          </a:p>
          <a:p>
            <a:r>
              <a:rPr lang="en-US" dirty="0" smtClean="0"/>
              <a:t>Monthly Budget</a:t>
            </a:r>
          </a:p>
          <a:p>
            <a:r>
              <a:rPr lang="en-US" dirty="0" smtClean="0"/>
              <a:t>Reflection</a:t>
            </a:r>
            <a:endParaRPr lang="en-US" dirty="0"/>
          </a:p>
        </p:txBody>
      </p:sp>
      <p:pic>
        <p:nvPicPr>
          <p:cNvPr id="5122" name="Picture 2" descr="http://www.smartpassiveincome.com/images/reality-ch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736044" cy="38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6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94173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Preparation for life</a:t>
            </a:r>
          </a:p>
          <a:p>
            <a:r>
              <a:rPr lang="en-US" dirty="0" smtClean="0"/>
              <a:t>Understand what’s needed to be successful in life after high school</a:t>
            </a:r>
          </a:p>
          <a:p>
            <a:r>
              <a:rPr lang="en-US" dirty="0" smtClean="0"/>
              <a:t>Find employment</a:t>
            </a:r>
          </a:p>
          <a:p>
            <a:r>
              <a:rPr lang="en-US" dirty="0" smtClean="0"/>
              <a:t>Find housing</a:t>
            </a:r>
          </a:p>
          <a:p>
            <a:r>
              <a:rPr lang="en-US" dirty="0" smtClean="0"/>
              <a:t>Find transportation</a:t>
            </a:r>
          </a:p>
          <a:p>
            <a:r>
              <a:rPr lang="en-US" dirty="0" smtClean="0"/>
              <a:t>Furnish my home</a:t>
            </a:r>
          </a:p>
          <a:p>
            <a:r>
              <a:rPr lang="en-US" dirty="0" smtClean="0"/>
              <a:t>Create a monthly budget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 anchor="ctr" anchorCtr="0">
            <a:normAutofit fontScale="62500" lnSpcReduction="20000"/>
          </a:bodyPr>
          <a:lstStyle/>
          <a:p>
            <a:pPr marL="68580" indent="0" algn="ctr">
              <a:buNone/>
            </a:pPr>
            <a:r>
              <a:rPr lang="en-US" b="1" u="sng" dirty="0" smtClean="0"/>
              <a:t>We were told:</a:t>
            </a:r>
          </a:p>
          <a:p>
            <a:pPr marL="68580" indent="0" algn="ctr">
              <a:buNone/>
            </a:pPr>
            <a:endParaRPr lang="en-US" b="1" dirty="0" smtClean="0"/>
          </a:p>
          <a:p>
            <a:pPr marL="68580" indent="0" algn="ctr">
              <a:buNone/>
            </a:pPr>
            <a:r>
              <a:rPr lang="en-US" dirty="0" smtClean="0"/>
              <a:t>It </a:t>
            </a:r>
            <a:r>
              <a:rPr lang="en-US" dirty="0"/>
              <a:t>is 2017!  You are graduating soon and your parents just informed you that you must move out after graduation.  Thankfully, your parents have given you a $2,000 graduation gift and a loving, good luck wish!  You must decide how you will handle this new information while keeping in mind that you only hold a high school diploma and have no work experience.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ountryhomelearningcenter.com/ch2014/wp-content/uploads/2013/05/splash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33425"/>
            <a:ext cx="8100787" cy="574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&amp;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School Graduate</a:t>
            </a:r>
          </a:p>
          <a:p>
            <a:r>
              <a:rPr lang="en-US" dirty="0" smtClean="0"/>
              <a:t>Monster.com</a:t>
            </a:r>
          </a:p>
          <a:p>
            <a:r>
              <a:rPr lang="en-US" dirty="0" smtClean="0"/>
              <a:t>Country Home Learning Center</a:t>
            </a:r>
          </a:p>
          <a:p>
            <a:r>
              <a:rPr lang="en-US" dirty="0" smtClean="0"/>
              <a:t>Daycare Teacher</a:t>
            </a:r>
          </a:p>
          <a:p>
            <a:r>
              <a:rPr lang="en-US" sz="2000" dirty="0" smtClean="0"/>
              <a:t>7611 Leslie Road</a:t>
            </a:r>
            <a:br>
              <a:rPr lang="en-US" sz="2000" dirty="0" smtClean="0"/>
            </a:br>
            <a:r>
              <a:rPr lang="en-US" sz="2000" dirty="0" smtClean="0"/>
              <a:t>San Antonio, TX 78253</a:t>
            </a:r>
          </a:p>
          <a:p>
            <a:endParaRPr lang="en-US" dirty="0" smtClean="0"/>
          </a:p>
        </p:txBody>
      </p:sp>
      <p:pic>
        <p:nvPicPr>
          <p:cNvPr id="1026" name="Picture 2" descr="http://countryhomelearningcenter.com/ch2014/wp-content/themes/ch2013/images/chlc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3886200" cy="40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4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&amp; Deductions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$9.50 per hour</a:t>
            </a:r>
          </a:p>
          <a:p>
            <a:r>
              <a:rPr lang="en-US" dirty="0" smtClean="0"/>
              <a:t>Gross Income</a:t>
            </a:r>
          </a:p>
          <a:p>
            <a:pPr lvl="1"/>
            <a:r>
              <a:rPr lang="en-US" dirty="0" smtClean="0"/>
              <a:t>$380.00 per week</a:t>
            </a:r>
          </a:p>
          <a:p>
            <a:pPr lvl="1"/>
            <a:r>
              <a:rPr lang="en-US" dirty="0" smtClean="0"/>
              <a:t>$1,646.67 per month</a:t>
            </a:r>
          </a:p>
          <a:p>
            <a:pPr lvl="1"/>
            <a:r>
              <a:rPr lang="en-US" dirty="0" smtClean="0"/>
              <a:t>$19,760.00 per year</a:t>
            </a:r>
          </a:p>
          <a:p>
            <a:r>
              <a:rPr lang="en-US" dirty="0" smtClean="0"/>
              <a:t>Deductions</a:t>
            </a:r>
          </a:p>
          <a:p>
            <a:pPr lvl="1"/>
            <a:r>
              <a:rPr lang="en-US" dirty="0" smtClean="0"/>
              <a:t>Federal Withholding:  $247.00</a:t>
            </a:r>
          </a:p>
          <a:p>
            <a:pPr lvl="1"/>
            <a:r>
              <a:rPr lang="en-US" dirty="0" smtClean="0"/>
              <a:t>Social Security:  $102.09</a:t>
            </a:r>
          </a:p>
          <a:p>
            <a:pPr lvl="1"/>
            <a:r>
              <a:rPr lang="en-US" dirty="0" smtClean="0"/>
              <a:t>Medicare:  $23.88</a:t>
            </a:r>
          </a:p>
          <a:p>
            <a:r>
              <a:rPr lang="en-US" dirty="0" smtClean="0"/>
              <a:t>Monthly Net Income:  $1,273.70</a:t>
            </a:r>
          </a:p>
          <a:p>
            <a:pPr lvl="1"/>
            <a:endParaRPr lang="en-US" dirty="0"/>
          </a:p>
        </p:txBody>
      </p:sp>
      <p:pic>
        <p:nvPicPr>
          <p:cNvPr id="2053" name="Picture 5" descr="https://encrypted-tbn2.gstatic.com/images?q=tbn:ANd9GcQcPk3shrrsqCAxhCDHjJCR1L0vzL8Ct0-1lDgfIzrRoaoVQvC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r="18788"/>
          <a:stretch/>
        </p:blipFill>
        <p:spPr bwMode="auto">
          <a:xfrm>
            <a:off x="4489938" y="2209800"/>
            <a:ext cx="392723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Brynwood</a:t>
            </a:r>
            <a:endParaRPr lang="en-US" dirty="0" smtClean="0"/>
          </a:p>
          <a:p>
            <a:r>
              <a:rPr lang="en-US" sz="2000" dirty="0" smtClean="0"/>
              <a:t>8711 Bowens Crossing</a:t>
            </a:r>
            <a:br>
              <a:rPr lang="en-US" sz="2000" dirty="0" smtClean="0"/>
            </a:br>
            <a:r>
              <a:rPr lang="en-US" sz="2000" dirty="0" smtClean="0"/>
              <a:t>San Antonio, TX 78250</a:t>
            </a:r>
          </a:p>
          <a:p>
            <a:r>
              <a:rPr lang="en-US" dirty="0" smtClean="0"/>
              <a:t>Apartments.com</a:t>
            </a:r>
          </a:p>
          <a:p>
            <a:r>
              <a:rPr lang="en-US" dirty="0" smtClean="0"/>
              <a:t>Close to work</a:t>
            </a:r>
          </a:p>
        </p:txBody>
      </p:sp>
      <p:pic>
        <p:nvPicPr>
          <p:cNvPr id="3074" name="Picture 2" descr="http://propimages.apartments.com/132489/140/bl010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ropimages.apartments.com/132489/140/bl0101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ropimages.apartments.com/132489/140/02/kt0101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13868"/>
            <a:ext cx="3748617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75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VIA Public Transportation</a:t>
            </a:r>
          </a:p>
          <a:p>
            <a:r>
              <a:rPr lang="en-US" dirty="0" smtClean="0"/>
              <a:t>Cheapest method</a:t>
            </a:r>
          </a:p>
          <a:p>
            <a:r>
              <a:rPr lang="en-US" dirty="0" smtClean="0"/>
              <a:t>Monthly Pass:  $35.00</a:t>
            </a:r>
            <a:endParaRPr lang="en-US" dirty="0"/>
          </a:p>
        </p:txBody>
      </p:sp>
      <p:sp>
        <p:nvSpPr>
          <p:cNvPr id="5" name="AutoShape 2" descr="data:image/jpeg;base64,/9j/4AAQSkZJRgABAQAAAQABAAD/2wCEAAkGBxQSEhQUEhQVFRUXFxQYFRQXFBQUFRQUFBQXFxQUFRQYHCggGBolHBQUITEhJSkrLi4uFx8zODMsNygtLisBCgoKDg0OGhAQGiwkICYsLCwsLCwsLCwsLC8sLCwsLC8sLCwsLCwsLCwsLSwsLCwsLCwsLCwsLCwsLCwsLCwsLP/AABEIANIA8AMBEQACEQEDEQH/xAAbAAEAAQUBAAAAAAAAAAAAAAAABAECAwUGB//EAEkQAAEDAQMGCAoHBwMFAAAAAAEAAgMRBCExBQYSQVFhBxMUUnGBkdEiMkJyc5KhsbLBIzM0NVNUkxYXRIOis/AV0uElQ2KCwv/EABsBAQACAwEBAAAAAAAAAAAAAAABBQMEBgIH/8QAOBEAAgECAgYHCAIBBQEAAAAAAAECAwQFERITITFSkRQyQVFhcYEVIjM0obHB0ULwshYjU3Lh8f/aAAwDAQACEQMRAD8A9qWoZAgCAIAgCAIAgCAKd+4GGWemAqsip9550jXT2p+2nQsihFENs1doaTiSem9ezyQZYkBDliQEKWJSCMQWmrSQdoND2qASbPnDaovFlLhzXgPHbj7VDimTmzfZPz9bhaIy3/zZ4TcMS3HHYsbpEqR1lhtsczQ+J4e06x8xqWJxaPSZIXkkIAgCAIAgCAIAgCAg8qdu7Fg1jMeky4Wlx2dnsUqoxpMt5U7d2KNZIaTHKnbuxNYxpMcqdu7E1khpMpyp27sTWsaTK8qdu7E1shpMpyp27sTWyGkyRA5xvNAOi8rYpwnLa9xObJNFsqKQzMEsSkggzQoCFNGpBCliQghzRoCHLGgIcsSAhyRqQRJYlAMME8kL9OJ7mO2tNK01OGsdKZIHaZDz606MtGix+qSngO2V5h9i1qtOW+BObOq5W7d2alqOrIaTHLHbuxRrpDSY5Y7d2JrpDSZUWt27sUqrLcNJlvLHbuxRrpDSY5Y7d2JrpDSZcLW6hw7FOukNJlvLHbuxeddIaTHLHbuxNdIaTLEPIUAucvTBhMl9LrtpWPPaCgkJFaXX677k0hmU464mlwoo0hmHTY0vw9ppRNIZkmJtMcd14G7eVYUaGXvS39xKJLXLZJM7XIDIb0BHmjQEC0sA8YgdJUTnGCzk0vMmMXLYlmaua0x84dS0Z4paQ3z5GxGzrS/iQ3zNO1Y/bVp3vke/Z9fw5keSh1r3HFrSX88vNHmVlXX8SNLGt2lWhU6jTNedOcOssiHNEsp4IckagESaNSCFNGgN1m7nM6zkRy1fD2ui3ja3d2LXq0FU3bGD0Jjw4BzSC1wBa4GoLTgQVXSi4vJkFV5AQFwFen3jvXreCxeQXM1qUC1eQEBlWUBQC7UvXYDCY7619yx6O0FOK1Vu2KdEFDCPZfvXnRBc5wB34HcN29WFvR0fee8kuY5bRJnY9CDOx6gkx2zKbIvGN+poqSe5ad1fUbbrvb3f38mejbVKvVWzvNBbMvSvqG0YN3jdq524xivU2Q91fUtaWH0o9ba/oap195v3k1VVJuT0m834m8klsQCgBAEAIUJbcwWPjBVlb4rc0dmekvE1KtlSqbcsn4EOezEb10VpitC42P3Zdz/e4q69lUpbVtXeQZI1ZmmRJYlAIUsaA3GauXzZncXJ9Q515NSYnHyhTVtCw16Wsj4g9GY2t4vGIIwIN4NVW6L7iC/itpU6C7QKNG0plFAF7dilyj3AcYOaoUo9wHGDmhNNdwHHbAE1j7AFICgBSgVeP8+SlgtXkFk0uiN+rdvWxQp6Tze5EkVjlvgzMKAzRvRAhZRyto+DGfC1u2bgNZVFiGLKnnTovN9r7F+yytbHT96pu7jRucSakkk4k31XMyk5S0pPNlwkorJbii8khAEAQBAEAQBARbRZQbx2bVe4fi7p5U67zXY+7z8Pt4lbdWKl71Pf3d5rJY11CaaTT2d5TtZbGRJY0IIUsaA7DMbLZpyaQ+KKxEnyQb4+m+o3LVuYPLSXqDrAaqvICAIAoAQBAZVkAQBAXNvuUruBQN24C8ncFMYtvIk1E1o03E6tXRqCtIwUVkgXMcpBmY5ARsoW0t8FuOs7BuVHi2IOktTTfvdr7l/6WVja6f8AuT3dhqlyxdHI57Z5ixFscbQ+UguNT4LBqJ2k7NytcPw3pK05PKP3NG6u9VsSzZx37zrZzYP03f7lbPBLbvkaPT6ngXs4SLe7xY4nU2RPNOwqHgtot7fNfolX1Z7kXfvDyh+DH+hJ3qPZFnxPmiemV+H6D94mUPwY/wBCTvT2RZ8T5ojplfu+g/eHlD8GP9GTvT2RZ8T5onplfu+hjk4SrcDRzIWnYYnA+0r0sFtXub5kdPqreig4TrZW9kB2jQI+aexLbvfMj2hU8D0TNXOFtthMjWlpa7Rew30dSoodYIVDe2btp6L2remWltXVaOa3m4qtTI2SPaYK3jH3q6wrENVJUaj93s8H/wClde2mmtOG/wC5rZI11RRkSWJARauY4OYaOaQQdhGCh7Qem5KtgmjbK0XPvpzXC5zT0FVFWnq55dnYRkTF4AQBQAgCAyrKAoAQFFKBFyvaNFgaPLrUbhitq2jm9IlGoa5bgM7HIC+WfRBOvV0rUvbpW1Fz7dy8zPb0ddNR7O01ZK4aUnJuT3s6RJJZIKAeMcKX3g/0cfuXX4N8qvNlFf8AxmckVaGmdPmhno7J7JGNibJpuDql5bSgpqVdfYbG7lGTk1ku42KFy6SaSN8eFuT8sz9V3ctH/T8ON8kbHtGXCP3tyflo/wBV3cn+n4cb5Ie0ZcJQ8LUn5Zn6ru5T7Ap8b5E+0ZcJyGc+XTbZ+OcwMOi1uiHFwo3XUq1tLVW1PVp5mnXra2WkzVUWyYj03gh+rtHnM+Fc7jnWh6lxhfVkegqiyLUVUNZ7ARbREutwi811PVy60fqigxC31c9Nbn9yFIxWpXkSWJSDf5i2vRdJCcHeG3zhc4dY1LUu4Zx0u4HYKvICAKAEAQGVZQFACAogNDleespHNu68SrKhHKCJI7XLKDM1ylAw2iSp6FyONXGsrqCeyK+pe4fS0aek97MSpzeBQHjHCl94P9HH7l1+D/KrzZRX/wAY3/BxmlBJALTOwSF5cGMd4jWtdol1NZqCtHFcQqwqaqm8sss327dpsWVrCUdOW07X9n7L+Wh9QKn6XX43zLDUU+4tOQLL+Xh9QKelV+N8yej0+FFDkGy/l4vUCnpVfjfMno9PhRacg2X8vF6gU9Kr8b5k9Hp8KKOzfspFDZ4vUClXddfzfMdHp8KPMOELN1lklY6K6OUEhla6Dm+MBu1ro8MvJXEGp712lLfW8aM047mdBwRfV2jz2fCtDG+tD1NzC+rI9AVGWoqgKFbNpcOhWjUXr6mvc0VVpOJHliXcHL7iHLGgLLFLxUscg8lwPUbnewleZLSTQPR+jq6NXsVM1k8iAgKqAUQBAZVlAUAIClaXlSlm8gcg+WrnHa5x7TcrZLYSXtcpBma9eJzUIuT7E2TGOlJR7zEvn0pObcn2vM6mKySQXkkIDxjhS+8H+jj9y6/B/lV5sor/AOMeg8G/3bZ/53956osW+bn6f4osrH4K/vadGSq83S0lSSWlSSUKkFCVORJ51wvfw38z5K/wP+foVGKfxMvBH9XaPPZ8K8411o+p6wvqyO/qqMthVMgAUyBeW1C7HDqustot+XI5i9p6FeSXmRJolvGqQ5Y1AO7yXLpwxOxOg2vSBQqrrrKowSlhICgBAEBlWVgKAEJMNrfSN52Nd7RT5rJSWc0QcXG7BWjJM7XIDKHLQxSehaVH4Zc3kbVnHSrxRcuIOhCAIDxjhS+8H+jj9y6/BvlV5sor/wCMd/wcfdtn6Zv7z1R4r83P0/xRZWHwV6/dnRkrQN4tKElCvRJaSpJKEqQed8Lv8N/M+SvcE/n6FPiv8TLwS/V2jz2fCvONdaHqe8K6sjvaqlyLYVQgAoCVZRUHcV0WCT/2px7n9yjxaOVSL719i2WNXRVEKSNSDps3D9A0bC731VbdpKeZDNmtYBAFACAwudrvFw14d6EFx13+UbjrQAuFx1XeDW8KcySNlR30MpJ8Khu3VCyUPixz7wckxytyTKxyAkRlVWM/KS8190bth8depmXHF8EAKA8Y4UfvB3o4/cuvwf5VebKK++Md9wcH/ptn/nf3nqkxX5ufp/iizsPgr1+7OiWgbxaSpJKEqcgWkqciShUknnnC3/DfzPkr3Bf5+hT4r/EycE5+jtHnM+FecZ60fU9YT1ZHe1VLkW4qgK1QZE/JYqHdSvcE3T9PyUuL74ev4M0sSvimIcsSA3Wb7aRHziq+8668iDZLVAQBQAgMlFlyAooyBUN7UyBHynFWKQayw9O1ZaSyqIk4Fj1ZkmZjkIJMDrwq3FoaVpP0+6NuxeVePr9mS1xZ0AQFCpJPGeFH7wf5kfuXXYP8qvNlDf8AxjvODp4/06C9o+uxcB/3nqlxRPpU/T/FFnYNalev3Z0PGN5zfWHetDJ9xu6S7y0yN5zfWHevSi+4nSXeWmQc5vrDvU6LJ0l3nC5x8IPFSOjs7Gv0TRz3HwSRiGgY9KurXCdOGlUeWfYisuMR0JaMFmbDNTPJtrJjkaI5QKi/wHgY0JwIWC9w6VBaUXmjNaXyqvRlsZpeFhwIs14P1msblt4OmtP0NbFf4mTgo8S0ecz4V5xnrQ9T3hPVkd5VUxbiqDIqCoyBusgx1Y87x7B/yugwWOUJy8V9EUWMS9+MfBkqWNXRUEOSNAbTJLKRjeSfbRV93115EMmLVAUABAEBnpvWbIC5NhI0lGZBjezSBG0EdookdjRJ5wbiRsLh2Ej5K2Be1ykGeN9CCsVanrKcod6f2PdOWjNPxNmvn2TWxnUJ57QgLSVJJ4zwo/eDvRx+5ddg/wAsvNlFf/GOasNgfO8RxML3mtGjGgxN5orGpVjTjpSeSNSEHN6MVmy7KWSpbO/QnjMbqVAOsHWCDQqKVeFWOlB5ompTlTeUkRdELLmeBoD/ACqZsFQoBsMn5CtFoaXQwue1pvIoBUahU3noWCpc0qTynLJmanb1aizgs0a8soSCKEXEaxTEFZ88zFllvPReCrxLR5zPcqLF+tD1LvCOrI7qqp8i4AKZAqCoyIOvyHZiIGnW4l3bh7l1GGU9C2jn27eZzOIzU7h5dmzkZZYlvmgQpY1INhZo9FjRuBPSVV3DTqPIhmRYQEAUAIDKQswCgBQClUBwecMGhaZBqcdMXYaWI6laUpZwRJBa5ZAZWuQG0sslW9C4vFaGquW1ultX5OgsqunSWe9GZVptlrl6RJ41wog8vcdscdN92pdbg/yy82UV+v8AeIOZWXm2K0cY9uk1zCx1KaTQXA6Q2+LhvWe/tXc0tBPanmY7WuqM9Jok5+ZyMtskfFNIZGCNJwAc4uNTdqHWseHWcraD03tfI93lyqzWijl1YmmEAQHc5o55xWaz8VKx1WVLSwA6dTWjthwvvVRe4dOtV04vf9C1tL+FKnoSW44/KNq42WSTRDdNxdojAV1K0pQ0IKOeeRW1J6c3LLed5wWD6Oc6tNo69FUuL9ePqXWDr3ZHb1VSXGRWqgZGexWcyyMjGLjTvPZVe6VN1Jxgu0xVaipwc32HpJs4AAGAAA6AKLsYxUUorsOPcnJuT7SHNEpIIbob6I3kCW+8A7LlVz973jyYliAUAIBVAWRyk4nya3/JSm+0F1nkJrXZVTFgxslO3UThs2LzpMgyBxBAJrUV1Xf8L0m8yTn89rJVjJRi0lruh149oN63rWW+JJyrXLbBla5ATLFNoncce9VuK2nSKLcetHavyjcsq+qnk9z3mzK4wvy1y9I9GizlzZgtobxukHNroPaaOANKgjAi4Y71u2l7Vts9Dc+xmCvawrb95xNszOyfE8xyW5zHilWnQBFQCK3bCD1q4hiF3UipRpZr1K6VpbxeTntMH7NZM/P+1vcsnTL3/i+5HRbb/kNqODWAgETy0IBBoy8EVGpazxiqnk4I2VhdNrNSY/dpB+NL2N7k9sVeFE+yocTI9tzBssLdOW0vY24aRDAKnqWSnilao9GME2eZ4bRgs5TyNf8As5k3898Pcs/S7z/iMXRLX/kJVhzLsc1eKtT5NGmlo6NwOGpY6mIXFPLSglmZaeHUKnUnmdlk3J8dnjEcTdFo6yTrJJxKq6tWdWWnPeW9GjClHRhuJNVjyMwBUEHX5k5OpWdwvNWx9HlO68Fd4VbZLWy9ChxW5zaox7N511Kq5KYjTRoCHI2l/Z0rBcz0YZd4LWeKVoR6rPJiXgBQAgCAv4obFkyQL9CprS/3r1vBYYhs/wAK86ILRENijJApabOJGOjd4rmlp69fUaLJCTjJNA80tUDonujfc5hIPyPQRRWieazQDXKcmSZWuQGzsVoqNE46t4XLYth7pydamvde/wAH+mXVjdKS1ct/Z4kkqkRZlhXpEnm3CFmnNJObTA3jNMMD2DxmlrQ2oGsENGC6LC7+nClqqjyyzyfmVF9aTc9ZHac7kXMy0zSND4nRx18N7wG0aL6AG8k4da3q+IUacG4yTfYkatGzqTkk47D2NrQAAMAAB0AUC5XPNts6SKyWSKOQ9GqzkyXyqzyQ10S6ha7Y5pBFeynWtq1r6mqpmG5o66m4Hks+bFra4tNneSNbQC07wRdRdOryhJZqRzjs60Xlos9BzHyE+yxOMt0khqW1B0AMBUa9ao8Quo1ppQ3LtL3DraVGDct7OjctEsi2qkk2ORMlGd99QweO7/5B2lbVpauvPJ9XtNK9u1bw2dZ7v2ehRUAAAoBgALtw6F1CjksluOTzz2veSGFAZMUBq7WfCuwGB271W3E9KZDLIhc7oWOO5kGKi8AKAVQFEByfKX89/ru71Qa2pxPmzrNRS4VyQ5S/nv8AXd3pranE+bJ1NLhXJDlL+e/13d6jW1OJ82NTS4VyQ5S/nv8AWd3qdbU4nzY1NLhXJDlL+e/13d6a2fE+bGopcK5IwyjSNXeEdrvCN28r10irxy5sailwrki3iW81vYE6RW45c2NRT4VyRXixsHYE6RW45c2RqKXCuSGgNgUOvVayc5c2SqNNfxXJF9VhyMmRRTkMhVMiQUIKUQkUQDRQCiDaU0Bs9gU5sZjQGwdiZsZsaA2DsTN95ObMsczmijXOaNgcQOwL3GrUisoya8mzFKnCTzkk34rMv5VJ+I/13d6nX1uOXN/sjU0uFckOWSfiSeu7vTX1eOXNjU0uFckV5bJ+JJ+o/vTX1eOXN/samnwrki3lL+e/1nd686yfE+bI1FLhXJfoC0v57/Xd3qdbU4nzY1FLhXJFOUP57/Wd3qNZPifNjUUuFckOUP57/Wd3prJ8T5sailwrkhyh/Pf6zu9NZPifNjUUuFcl+hyh/Pf6zu9NZPifNjUUuFckY14MoQBAEAQBAEAQkIAhAQkIAhAQkIAgNzm9kbjyXPrxYuuJBc7p2BWeHWKuHpT6v3K+9vHRyjDf9jcT5v2Vg0n1aNpkcB71Z1MNs6azlsXmzQhf3U3lHa/I57KL7NeIGPJ57nuoOhpN/Wqa5druoxfm2/sWtBXG+rJeSS+5r1pG0EAQBSQFACAIAgCAIAgCAIAgCAIAgCAISEAQBAEAQBAEBlskIe4Bzg1uLnHU3X0nV1rJRpqcspPJdrMdWbhHNLN9iN7aM4wxojszaNAoHOF1BrDce1W9TFYwjq7dbFszf6K2GHSnLTrPa9uRobTaHSO0nuLjtOroGpVFWrOrLSm8yyp0401lBZGNYz2EJCAIAhAQBAEAQBAEAQBAEAQBAEAQBAEJJuRrEJpRG4kAhxqMbqd627K3VeroN5eRrXVZ0abmkdCc0Y/xH/09yuPYlLiZWe1anCvqcxb4BHI9gNQ1xFTiaKiuKapVZQXY8i3ozc6ak+1GBYTKbvIeQePaXvcWtwbQXu2m/UrSxw3pEdOTyXYV13famWjHa+02f7JR/iP/AKe5b/sSlxP6Gp7VqcK+po8s2BkTxHG5z36xdcT4oFNZVVe21OjNU6bbfb+Cwta86sHOaSRt7Pmk0tGm92lrApQHYKqyp4LHRWnJ5+GRozxSWk9GKyL35qRNBJkeABUnwaADXgvUsGpJZub+hCxOo3koo5+z2EzSFsAJaPKdqG1xAurqCpqdu61Vwo5td7/JZzrqlTUqux9yN5BmiPLlP/q0D2mqtoYJxz5IrpYq/wCMfqW5RzZZHE94e8lrXOodGhoK0wXm4wmnSpSmpPYsz1RxGdSpGDS2vI5lURbhAEICAIAgCAIAgCAIAgCAIAgCAIAhJt81PtLfMf8AJWeE/MryZo4j8u/NHcldUc6ed5a+0TeefkuMvfmKnmdTa/Bh5F2R8nGeTR8kXvOxuzpKWVq7iro9i3nm6uFQp6Xb2HoEcYaAGigFwGwLsYxUVktxzLbk82QMu5TEEdfLNQwb9p3Bal9dq3p59r3f3wNm0tnXnl2LeanNfJpJNokvJroVx3vPyVfhVo5PpFTa3u/ZuYhcJLUw2Jb/ANHTlXpUnL5y5QdI4WaK8k0fvJwb0ayqLE7mVSatqe97/wBfstrCgoRdepuW43eSMnNgjDRecXO5x2q0tLaNvTUF6+JoXFd1puTJy2TAQMu/Z5vRv+ErVvvlp+TNi0+PDzR56uMOoCAIQEAQBAEAQBAEAQBAEAQBAEAQBCTb5qfaW+a/5Kywn5leTNHEfgPzR3JXVnOnnmWBW0Si6+Qi80GrE7Fxl4s7ma8Tp7Z5UIvwOoyRNZ4Iw3joycXHSF7j/lFf2k7a3pqGsWfbtRT3MLitPScH4bCbJlmAAnjWGmoEEmmwLale0En76MCtKzeWizmLJE622gvf4jaV3NrVrOk0vVFShPELhzl1V9u717S2qSjZ0VGO9/ftZ2rG0AAwC6ZJJZIoW89rNVl/KnER3eO65o2bXHcFoYhedHp7Os9xt2dtrp7dy3mpza4mMGSSVnGO1Fwq0HGu861oYbqKSdSpNaT8VsN2+1tRqEIvRXgb7/V4PxWesFbK8t+Ncyu6LW4HyJNntLJBVjg4VpUGorsWWnVhUWcHmY505QeUlkRcu/Z5vRv+ErDffLVPJmW0+PDzR56uMOoCAIQEAQBSAgCAKAEAQBAEAQBAEAQBCTb5qfaW+a/5Kywn5peTNHEfgPzR3S6s500NrzYZI9zy94LiSQNGl/SFU1sJp1Jubk9vkWNPEZ04KKithi/ZGP8AEk/o7lj9iUuJ/T9Hv2rU4V9f2c/arE3juKgJea0qaHwtdKDAKoq28HX1NFt+f/ncWVOvJUtZV2eH97zt8l2FsMYY3rPOdrJXU21vGhTUI+vizn69Z1ZuTM1rtLY2F7zQAVPcN6yVasaUHOT2I8U6cqklGO85Sw2F1te+WQlrcG03ahXUNe8rnqFvPEJyq1M0tyy+xc1a0bOKpw2snHNGP8ST+juW37Epcb+n6Nf2rU4V9f2aTLmT44HBjHuc7FwOjRo1YDEqrv7WjbtQi23255bDftLipWTlJJL1N9mUPoX+kd8LVbYL8GX/AG/CK7FPjLy/LNjl37PN6N/wlb198tU8matp8eHmjz0LjDqAgCEBSAgCgBAEAQBSAoAQBAEAQBAEAQk2+an2lvmP+SssJ+ZXkzRxH4D80d0urOdCA0ec+VeJZotPhu/pbrd8lV4neaiGjHrP6LvN+wtdbPSluX1LM18k8W3jHjw3C4c1uzpOtecLstVDWT6z+iPV/dayWhHcvqb5WxXHJZTndbJxDGfo2mrnarri7qwC565qSva6ow6q3/36LxLq3grSjrp9Z7v1+TqbNA2Noa0UAFAFe06cacVCKySKec3OWlLeR8r28QRl5xwaNrjgFiu7mNvTc36eZlt6DrVFFep59NKXuLnGriak71x05ynJyk9rOnhBQiorcjrsy/qX+kd8LV0WC/Al/wBvwijxX4y8vyzY5d+zzejf8JW9ffLVPJmrafHh5o89XGHUBAFJAQBQAgCAIApAQBQAgCAIAgCAKQFBJtc1nAWlpJp4L8epWOFSSuU33M0cRTdB5d6O35QznN7Qup1kO9HP6Eu5mtyjl+GMGjg919Gtvv3nALSuMSoUlseb7l/dhtUbGrUe1ZLvNHkaz8omdNMRQGtCQKuGApzQFU2VLpNd16u78/pFjdVNRSVKnv8A79WdfyhvOb2hdHrI96KTQl3M0Oc2V9FoiiNXPuJB8VpupXUTX3qqxO80Y6qm82/p/wDSxsLXSesmti/v0JWQbGyCOhc3TN7zUY6gNwWewt4W9PLNZvft/u4wXdWdaeeTyW7YbJ9pYASXN7Qt51IJZto1lTm9iTOFy5lLj5K+Q2oYN2t3XRclfXXSKua3LYv74nRWduqMMu17zXLSNs67M6UCF1SB9I7EgeS1dHg0oqi832/hFFikW6qyXZ+zY5bmabPMA4V4t+sc0revZxdvNZrczVtYyVaDy7UcAFxx04QBCAgCAIAgCAIApAUAIAgCAIAgCAISKICmiNgUZIZsrRSChCAaI2JkhmxRANEbAoyQ2jRGxTkCqAIChCAaI2KMgVUgIAhAQBAEAQBAEAQBAEAQBAEAQBAEJCAIAgCAIAgCAIAgCAIAgCAIAh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QUEhQVFRUXFxQYFRQXFBQUFRQUFBQXFxQUFRQYHCggGBolHBQUITEhJSkrLi4uFx8zODMsNygtLisBCgoKDg0OGhAQGiwkICYsLCwsLCwsLCwsLC8sLCwsLC8sLCwsLCwsLCwsLSwsLCwsLCwsLCwsLCwsLCwsLCwsLP/AABEIANIA8AMBEQACEQEDEQH/xAAbAAEAAQUBAAAAAAAAAAAAAAAABAECAwUGB//EAEkQAAEDAQMGCAoHBwMFAAAAAAEAAgMRBCExBQYSQVFhBxMUUnGBkdEiMkJyc5KhsbLBIzM0NVNUkxYXRIOis/AV0uElQ2KCwv/EABsBAQACAwEBAAAAAAAAAAAAAAABBQMEBgIH/8QAOBEAAgECAgYHCAIBBQEAAAAAAAECAwQFERITITFSkRQyQVFhcYEVIjM0obHB0ULwshYjU3Lh8f/aAAwDAQACEQMRAD8A9qWoZAgCAIAgCAIAgCAKd+4GGWemAqsip9550jXT2p+2nQsihFENs1doaTiSem9ezyQZYkBDliQEKWJSCMQWmrSQdoND2qASbPnDaovFlLhzXgPHbj7VDimTmzfZPz9bhaIy3/zZ4TcMS3HHYsbpEqR1lhtsczQ+J4e06x8xqWJxaPSZIXkkIAgCAIAgCAIAgCAg8qdu7Fg1jMeky4Wlx2dnsUqoxpMt5U7d2KNZIaTHKnbuxNYxpMcqdu7E1khpMpyp27sTWsaTK8qdu7E1shpMpyp27sTWyGkyRA5xvNAOi8rYpwnLa9xObJNFsqKQzMEsSkggzQoCFNGpBCliQghzRoCHLGgIcsSAhyRqQRJYlAMME8kL9OJ7mO2tNK01OGsdKZIHaZDz606MtGix+qSngO2V5h9i1qtOW+BObOq5W7d2alqOrIaTHLHbuxRrpDSY5Y7d2JrpDSZUWt27sUqrLcNJlvLHbuxRrpDSY5Y7d2JrpDSZcLW6hw7FOukNJlvLHbuxeddIaTHLHbuxNdIaTLEPIUAucvTBhMl9LrtpWPPaCgkJFaXX677k0hmU464mlwoo0hmHTY0vw9ppRNIZkmJtMcd14G7eVYUaGXvS39xKJLXLZJM7XIDIb0BHmjQEC0sA8YgdJUTnGCzk0vMmMXLYlmaua0x84dS0Z4paQ3z5GxGzrS/iQ3zNO1Y/bVp3vke/Z9fw5keSh1r3HFrSX88vNHmVlXX8SNLGt2lWhU6jTNedOcOssiHNEsp4IckagESaNSCFNGgN1m7nM6zkRy1fD2ui3ja3d2LXq0FU3bGD0Jjw4BzSC1wBa4GoLTgQVXSi4vJkFV5AQFwFen3jvXreCxeQXM1qUC1eQEBlWUBQC7UvXYDCY7619yx6O0FOK1Vu2KdEFDCPZfvXnRBc5wB34HcN29WFvR0fee8kuY5bRJnY9CDOx6gkx2zKbIvGN+poqSe5ad1fUbbrvb3f38mejbVKvVWzvNBbMvSvqG0YN3jdq524xivU2Q91fUtaWH0o9ba/oap195v3k1VVJuT0m834m8klsQCgBAEAIUJbcwWPjBVlb4rc0dmekvE1KtlSqbcsn4EOezEb10VpitC42P3Zdz/e4q69lUpbVtXeQZI1ZmmRJYlAIUsaA3GauXzZncXJ9Q515NSYnHyhTVtCw16Wsj4g9GY2t4vGIIwIN4NVW6L7iC/itpU6C7QKNG0plFAF7dilyj3AcYOaoUo9wHGDmhNNdwHHbAE1j7AFICgBSgVeP8+SlgtXkFk0uiN+rdvWxQp6Tze5EkVjlvgzMKAzRvRAhZRyto+DGfC1u2bgNZVFiGLKnnTovN9r7F+yytbHT96pu7jRucSakkk4k31XMyk5S0pPNlwkorJbii8khAEAQBAEAQBARbRZQbx2bVe4fi7p5U67zXY+7z8Pt4lbdWKl71Pf3d5rJY11CaaTT2d5TtZbGRJY0IIUsaA7DMbLZpyaQ+KKxEnyQb4+m+o3LVuYPLSXqDrAaqvICAIAoAQBAZVkAQBAXNvuUruBQN24C8ncFMYtvIk1E1o03E6tXRqCtIwUVkgXMcpBmY5ARsoW0t8FuOs7BuVHi2IOktTTfvdr7l/6WVja6f8AuT3dhqlyxdHI57Z5ixFscbQ+UguNT4LBqJ2k7NytcPw3pK05PKP3NG6u9VsSzZx37zrZzYP03f7lbPBLbvkaPT6ngXs4SLe7xY4nU2RPNOwqHgtot7fNfolX1Z7kXfvDyh+DH+hJ3qPZFnxPmiemV+H6D94mUPwY/wBCTvT2RZ8T5ojplfu+g/eHlD8GP9GTvT2RZ8T5onplfu+hjk4SrcDRzIWnYYnA+0r0sFtXub5kdPqreig4TrZW9kB2jQI+aexLbvfMj2hU8D0TNXOFtthMjWlpa7Rew30dSoodYIVDe2btp6L2remWltXVaOa3m4qtTI2SPaYK3jH3q6wrENVJUaj93s8H/wClde2mmtOG/wC5rZI11RRkSWJARauY4OYaOaQQdhGCh7Qem5KtgmjbK0XPvpzXC5zT0FVFWnq55dnYRkTF4AQBQAgCAyrKAoAQFFKBFyvaNFgaPLrUbhitq2jm9IlGoa5bgM7HIC+WfRBOvV0rUvbpW1Fz7dy8zPb0ddNR7O01ZK4aUnJuT3s6RJJZIKAeMcKX3g/0cfuXX4N8qvNlFf8AxmckVaGmdPmhno7J7JGNibJpuDql5bSgpqVdfYbG7lGTk1ku42KFy6SaSN8eFuT8sz9V3ctH/T8ON8kbHtGXCP3tyflo/wBV3cn+n4cb5Ie0ZcJQ8LUn5Zn6ru5T7Ap8b5E+0ZcJyGc+XTbZ+OcwMOi1uiHFwo3XUq1tLVW1PVp5mnXra2WkzVUWyYj03gh+rtHnM+Fc7jnWh6lxhfVkegqiyLUVUNZ7ARbREutwi811PVy60fqigxC31c9Nbn9yFIxWpXkSWJSDf5i2vRdJCcHeG3zhc4dY1LUu4Zx0u4HYKvICAKAEAQGVZQFACAogNDleespHNu68SrKhHKCJI7XLKDM1ylAw2iSp6FyONXGsrqCeyK+pe4fS0aek97MSpzeBQHjHCl94P9HH7l1+D/KrzZRX/wAY3/BxmlBJALTOwSF5cGMd4jWtdol1NZqCtHFcQqwqaqm8sss327dpsWVrCUdOW07X9n7L+Wh9QKn6XX43zLDUU+4tOQLL+Xh9QKelV+N8yej0+FFDkGy/l4vUCnpVfjfMno9PhRacg2X8vF6gU9Kr8b5k9Hp8KKOzfspFDZ4vUClXddfzfMdHp8KPMOELN1lklY6K6OUEhla6Dm+MBu1ro8MvJXEGp712lLfW8aM047mdBwRfV2jz2fCtDG+tD1NzC+rI9AVGWoqgKFbNpcOhWjUXr6mvc0VVpOJHliXcHL7iHLGgLLFLxUscg8lwPUbnewleZLSTQPR+jq6NXsVM1k8iAgKqAUQBAZVlAUAIClaXlSlm8gcg+WrnHa5x7TcrZLYSXtcpBma9eJzUIuT7E2TGOlJR7zEvn0pObcn2vM6mKySQXkkIDxjhS+8H+jj9y6/B/lV5sor/AOMeg8G/3bZ/53956osW+bn6f4osrH4K/vadGSq83S0lSSWlSSUKkFCVORJ51wvfw38z5K/wP+foVGKfxMvBH9XaPPZ8K8411o+p6wvqyO/qqMthVMgAUyBeW1C7HDqustot+XI5i9p6FeSXmRJolvGqQ5Y1AO7yXLpwxOxOg2vSBQqrrrKowSlhICgBAEBlWVgKAEJMNrfSN52Nd7RT5rJSWc0QcXG7BWjJM7XIDKHLQxSehaVH4Zc3kbVnHSrxRcuIOhCAIDxjhS+8H+jj9y6/BvlV5sor/wCMd/wcfdtn6Zv7z1R4r83P0/xRZWHwV6/dnRkrQN4tKElCvRJaSpJKEqQed8Lv8N/M+SvcE/n6FPiv8TLwS/V2jz2fCvONdaHqe8K6sjvaqlyLYVQgAoCVZRUHcV0WCT/2px7n9yjxaOVSL719i2WNXRVEKSNSDps3D9A0bC731VbdpKeZDNmtYBAFACAwudrvFw14d6EFx13+UbjrQAuFx1XeDW8KcySNlR30MpJ8Khu3VCyUPixz7wckxytyTKxyAkRlVWM/KS8190bth8depmXHF8EAKA8Y4UfvB3o4/cuvwf5VebKK++Md9wcH/ptn/nf3nqkxX5ufp/iizsPgr1+7OiWgbxaSpJKEqcgWkqciShUknnnC3/DfzPkr3Bf5+hT4r/EycE5+jtHnM+FecZ60fU9YT1ZHe1VLkW4qgK1QZE/JYqHdSvcE3T9PyUuL74ev4M0sSvimIcsSA3Wb7aRHziq+8668iDZLVAQBQAgMlFlyAooyBUN7UyBHynFWKQayw9O1ZaSyqIk4Fj1ZkmZjkIJMDrwq3FoaVpP0+6NuxeVePr9mS1xZ0AQFCpJPGeFH7wf5kfuXXYP8qvNlDf8AxjvODp4/06C9o+uxcB/3nqlxRPpU/T/FFnYNalev3Z0PGN5zfWHetDJ9xu6S7y0yN5zfWHevSi+4nSXeWmQc5vrDvU6LJ0l3nC5x8IPFSOjs7Gv0TRz3HwSRiGgY9KurXCdOGlUeWfYisuMR0JaMFmbDNTPJtrJjkaI5QKi/wHgY0JwIWC9w6VBaUXmjNaXyqvRlsZpeFhwIs14P1msblt4OmtP0NbFf4mTgo8S0ecz4V5xnrQ9T3hPVkd5VUxbiqDIqCoyBusgx1Y87x7B/yugwWOUJy8V9EUWMS9+MfBkqWNXRUEOSNAbTJLKRjeSfbRV93115EMmLVAUABAEBnpvWbIC5NhI0lGZBjezSBG0EdookdjRJ5wbiRsLh2Ej5K2Be1ykGeN9CCsVanrKcod6f2PdOWjNPxNmvn2TWxnUJ57QgLSVJJ4zwo/eDvRx+5ddg/wAsvNlFf/GOasNgfO8RxML3mtGjGgxN5orGpVjTjpSeSNSEHN6MVmy7KWSpbO/QnjMbqVAOsHWCDQqKVeFWOlB5ompTlTeUkRdELLmeBoD/ACqZsFQoBsMn5CtFoaXQwue1pvIoBUahU3noWCpc0qTynLJmanb1aizgs0a8soSCKEXEaxTEFZ88zFllvPReCrxLR5zPcqLF+tD1LvCOrI7qqp8i4AKZAqCoyIOvyHZiIGnW4l3bh7l1GGU9C2jn27eZzOIzU7h5dmzkZZYlvmgQpY1INhZo9FjRuBPSVV3DTqPIhmRYQEAUAIDKQswCgBQClUBwecMGhaZBqcdMXYaWI6laUpZwRJBa5ZAZWuQG0sslW9C4vFaGquW1ultX5OgsqunSWe9GZVptlrl6RJ41wog8vcdscdN92pdbg/yy82UV+v8AeIOZWXm2K0cY9uk1zCx1KaTQXA6Q2+LhvWe/tXc0tBPanmY7WuqM9Jok5+ZyMtskfFNIZGCNJwAc4uNTdqHWseHWcraD03tfI93lyqzWijl1YmmEAQHc5o55xWaz8VKx1WVLSwA6dTWjthwvvVRe4dOtV04vf9C1tL+FKnoSW44/KNq42WSTRDdNxdojAV1K0pQ0IKOeeRW1J6c3LLed5wWD6Oc6tNo69FUuL9ePqXWDr3ZHb1VSXGRWqgZGexWcyyMjGLjTvPZVe6VN1Jxgu0xVaipwc32HpJs4AAGAAA6AKLsYxUUorsOPcnJuT7SHNEpIIbob6I3kCW+8A7LlVz973jyYliAUAIBVAWRyk4nya3/JSm+0F1nkJrXZVTFgxslO3UThs2LzpMgyBxBAJrUV1Xf8L0m8yTn89rJVjJRi0lruh149oN63rWW+JJyrXLbBla5ATLFNoncce9VuK2nSKLcetHavyjcsq+qnk9z3mzK4wvy1y9I9GizlzZgtobxukHNroPaaOANKgjAi4Y71u2l7Vts9Dc+xmCvawrb95xNszOyfE8xyW5zHilWnQBFQCK3bCD1q4hiF3UipRpZr1K6VpbxeTntMH7NZM/P+1vcsnTL3/i+5HRbb/kNqODWAgETy0IBBoy8EVGpazxiqnk4I2VhdNrNSY/dpB+NL2N7k9sVeFE+yocTI9tzBssLdOW0vY24aRDAKnqWSnilao9GME2eZ4bRgs5TyNf8As5k3898Pcs/S7z/iMXRLX/kJVhzLsc1eKtT5NGmlo6NwOGpY6mIXFPLSglmZaeHUKnUnmdlk3J8dnjEcTdFo6yTrJJxKq6tWdWWnPeW9GjClHRhuJNVjyMwBUEHX5k5OpWdwvNWx9HlO68Fd4VbZLWy9ChxW5zaox7N511Kq5KYjTRoCHI2l/Z0rBcz0YZd4LWeKVoR6rPJiXgBQAgCAv4obFkyQL9CprS/3r1vBYYhs/wAK86ILRENijJApabOJGOjd4rmlp69fUaLJCTjJNA80tUDonujfc5hIPyPQRRWieazQDXKcmSZWuQGzsVoqNE46t4XLYth7pydamvde/wAH+mXVjdKS1ct/Z4kkqkRZlhXpEnm3CFmnNJObTA3jNMMD2DxmlrQ2oGsENGC6LC7+nClqqjyyzyfmVF9aTc9ZHac7kXMy0zSND4nRx18N7wG0aL6AG8k4da3q+IUacG4yTfYkatGzqTkk47D2NrQAAMAAB0AUC5XPNts6SKyWSKOQ9GqzkyXyqzyQ10S6ha7Y5pBFeynWtq1r6mqpmG5o66m4Hks+bFra4tNneSNbQC07wRdRdOryhJZqRzjs60Xlos9BzHyE+yxOMt0khqW1B0AMBUa9ao8Quo1ppQ3LtL3DraVGDct7OjctEsi2qkk2ORMlGd99QweO7/5B2lbVpauvPJ9XtNK9u1bw2dZ7v2ehRUAAAoBgALtw6F1CjksluOTzz2veSGFAZMUBq7WfCuwGB271W3E9KZDLIhc7oWOO5kGKi8AKAVQFEByfKX89/ru71Qa2pxPmzrNRS4VyQ5S/nv8AXd3pranE+bJ1NLhXJDlL+e/13d6jW1OJ82NTS4VyQ5S/nv8AWd3qdbU4nzY1NLhXJDlL+e/13d6a2fE+bGopcK5IwyjSNXeEdrvCN28r10irxy5sailwrki3iW81vYE6RW45c2NRT4VyRXixsHYE6RW45c2RqKXCuSGgNgUOvVayc5c2SqNNfxXJF9VhyMmRRTkMhVMiQUIKUQkUQDRQCiDaU0Bs9gU5sZjQGwdiZsZsaA2DsTN95ObMsczmijXOaNgcQOwL3GrUisoya8mzFKnCTzkk34rMv5VJ+I/13d6nX1uOXN/sjU0uFckOWSfiSeu7vTX1eOXNjU0uFckV5bJ+JJ+o/vTX1eOXN/samnwrki3lL+e/1nd686yfE+bI1FLhXJfoC0v57/Xd3qdbU4nzY1FLhXJFOUP57/Wd3qNZPifNjUUuFckOUP57/Wd3prJ8T5sailwrkhyh/Pf6zu9NZPifNjUUuFcl+hyh/Pf6zu9NZPifNjUUuFckY14MoQBAEAQBAEAQkIAhAQkIAhAQkIAgNzm9kbjyXPrxYuuJBc7p2BWeHWKuHpT6v3K+9vHRyjDf9jcT5v2Vg0n1aNpkcB71Z1MNs6azlsXmzQhf3U3lHa/I57KL7NeIGPJ57nuoOhpN/Wqa5druoxfm2/sWtBXG+rJeSS+5r1pG0EAQBSQFACAIAgCAIAgCAIAgCAIAgCAISEAQBAEAQBAEBlskIe4Bzg1uLnHU3X0nV1rJRpqcspPJdrMdWbhHNLN9iN7aM4wxojszaNAoHOF1BrDce1W9TFYwjq7dbFszf6K2GHSnLTrPa9uRobTaHSO0nuLjtOroGpVFWrOrLSm8yyp0401lBZGNYz2EJCAIAhAQBAEAQBAEAQBAEAQBAEAQBAEJJuRrEJpRG4kAhxqMbqd627K3VeroN5eRrXVZ0abmkdCc0Y/xH/09yuPYlLiZWe1anCvqcxb4BHI9gNQ1xFTiaKiuKapVZQXY8i3ozc6ak+1GBYTKbvIeQePaXvcWtwbQXu2m/UrSxw3pEdOTyXYV13famWjHa+02f7JR/iP/AKe5b/sSlxP6Gp7VqcK+po8s2BkTxHG5z36xdcT4oFNZVVe21OjNU6bbfb+Cwta86sHOaSRt7Pmk0tGm92lrApQHYKqyp4LHRWnJ5+GRozxSWk9GKyL35qRNBJkeABUnwaADXgvUsGpJZub+hCxOo3koo5+z2EzSFsAJaPKdqG1xAurqCpqdu61Vwo5td7/JZzrqlTUqux9yN5BmiPLlP/q0D2mqtoYJxz5IrpYq/wCMfqW5RzZZHE94e8lrXOodGhoK0wXm4wmnSpSmpPYsz1RxGdSpGDS2vI5lURbhAEICAIAgCAIAgCAIAgCAIAgCAIAhJt81PtLfMf8AJWeE/MryZo4j8u/NHcldUc6ed5a+0TeefkuMvfmKnmdTa/Bh5F2R8nGeTR8kXvOxuzpKWVq7iro9i3nm6uFQp6Xb2HoEcYaAGigFwGwLsYxUVktxzLbk82QMu5TEEdfLNQwb9p3Bal9dq3p59r3f3wNm0tnXnl2LeanNfJpJNokvJroVx3vPyVfhVo5PpFTa3u/ZuYhcJLUw2Jb/ANHTlXpUnL5y5QdI4WaK8k0fvJwb0ayqLE7mVSatqe97/wBfstrCgoRdepuW43eSMnNgjDRecXO5x2q0tLaNvTUF6+JoXFd1puTJy2TAQMu/Z5vRv+ErVvvlp+TNi0+PDzR56uMOoCAIQEAQBAEAQBAEAQBAEAQBAEAQBCTb5qfaW+a/5Kywn5leTNHEfgPzR3JXVnOnnmWBW0Si6+Qi80GrE7Fxl4s7ma8Tp7Z5UIvwOoyRNZ4Iw3joycXHSF7j/lFf2k7a3pqGsWfbtRT3MLitPScH4bCbJlmAAnjWGmoEEmmwLale0En76MCtKzeWizmLJE622gvf4jaV3NrVrOk0vVFShPELhzl1V9u717S2qSjZ0VGO9/ftZ2rG0AAwC6ZJJZIoW89rNVl/KnER3eO65o2bXHcFoYhedHp7Os9xt2dtrp7dy3mpza4mMGSSVnGO1Fwq0HGu861oYbqKSdSpNaT8VsN2+1tRqEIvRXgb7/V4PxWesFbK8t+Ncyu6LW4HyJNntLJBVjg4VpUGorsWWnVhUWcHmY505QeUlkRcu/Z5vRv+ErDffLVPJmW0+PDzR56uMOoCAIQEAQBSAgCAKAEAQBAEAQBAEAQBCTb5qfaW+a/5Kywn5peTNHEfgPzR3S6s500NrzYZI9zy94LiSQNGl/SFU1sJp1Jubk9vkWNPEZ04KKithi/ZGP8AEk/o7lj9iUuJ/T9Hv2rU4V9f2c/arE3juKgJea0qaHwtdKDAKoq28HX1NFt+f/ncWVOvJUtZV2eH97zt8l2FsMYY3rPOdrJXU21vGhTUI+vizn69Z1ZuTM1rtLY2F7zQAVPcN6yVasaUHOT2I8U6cqklGO85Sw2F1te+WQlrcG03ahXUNe8rnqFvPEJyq1M0tyy+xc1a0bOKpw2snHNGP8ST+juW37Epcb+n6Nf2rU4V9f2aTLmT44HBjHuc7FwOjRo1YDEqrv7WjbtQi23255bDftLipWTlJJL1N9mUPoX+kd8LVbYL8GX/AG/CK7FPjLy/LNjl37PN6N/wlb198tU8matp8eHmjz0LjDqAgCEBSAgCgBAEAQBSAoAQBAEAQBAEAQk2+an2lvmP+SssJ+ZXkzRxH4D80d0urOdCA0ec+VeJZotPhu/pbrd8lV4neaiGjHrP6LvN+wtdbPSluX1LM18k8W3jHjw3C4c1uzpOtecLstVDWT6z+iPV/dayWhHcvqb5WxXHJZTndbJxDGfo2mrnarri7qwC565qSva6ow6q3/36LxLq3grSjrp9Z7v1+TqbNA2Noa0UAFAFe06cacVCKySKec3OWlLeR8r28QRl5xwaNrjgFiu7mNvTc36eZlt6DrVFFep59NKXuLnGriak71x05ynJyk9rOnhBQiorcjrsy/qX+kd8LV0WC/Al/wBvwijxX4y8vyzY5d+zzejf8JW9ffLVPJmrafHh5o89XGHUBAFJAQBQAgCAIApAQBQAgCAIAgCAKQFBJtc1nAWlpJp4L8epWOFSSuU33M0cRTdB5d6O35QznN7Qup1kO9HP6Eu5mtyjl+GMGjg919Gtvv3nALSuMSoUlseb7l/dhtUbGrUe1ZLvNHkaz8omdNMRQGtCQKuGApzQFU2VLpNd16u78/pFjdVNRSVKnv8A79WdfyhvOb2hdHrI96KTQl3M0Oc2V9FoiiNXPuJB8VpupXUTX3qqxO80Y6qm82/p/wDSxsLXSesmti/v0JWQbGyCOhc3TN7zUY6gNwWewt4W9PLNZvft/u4wXdWdaeeTyW7YbJ9pYASXN7Qt51IJZto1lTm9iTOFy5lLj5K+Q2oYN2t3XRclfXXSKua3LYv74nRWduqMMu17zXLSNs67M6UCF1SB9I7EgeS1dHg0oqi832/hFFikW6qyXZ+zY5bmabPMA4V4t+sc0revZxdvNZrczVtYyVaDy7UcAFxx04QBCAgCAIAgCAIApAUAIAgCAIAgCAISKICmiNgUZIZsrRSChCAaI2JkhmxRANEbAoyQ2jRGxTkCqAIChCAaI2KMgVUgIAhAQBAEAQBAEAQBAEAQBAEAQBAEJCAIAgCAIAgCAIAgCAIAgCAIAhAQBAEAQBAEAQ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374468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886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One-Time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Parent’s Graduation Gift of $2,000.00</a:t>
            </a:r>
          </a:p>
          <a:p>
            <a:r>
              <a:rPr lang="en-US" dirty="0" smtClean="0"/>
              <a:t>Furniture</a:t>
            </a:r>
          </a:p>
          <a:p>
            <a:r>
              <a:rPr lang="en-US" dirty="0" smtClean="0"/>
              <a:t>Kitchen Stuff</a:t>
            </a:r>
          </a:p>
          <a:p>
            <a:r>
              <a:rPr lang="en-US" dirty="0" smtClean="0"/>
              <a:t>Bathroom Décor</a:t>
            </a:r>
          </a:p>
          <a:p>
            <a:r>
              <a:rPr lang="en-US" dirty="0" smtClean="0"/>
              <a:t>Bedroom Décor</a:t>
            </a:r>
          </a:p>
          <a:p>
            <a:pPr marL="68580" indent="0">
              <a:buNone/>
            </a:pPr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68611578"/>
              </p:ext>
            </p:extLst>
          </p:nvPr>
        </p:nvGraphicFramePr>
        <p:xfrm>
          <a:off x="4419600" y="2133600"/>
          <a:ext cx="3962400" cy="419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372"/>
                <a:gridCol w="1298028"/>
              </a:tblGrid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Expense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 Amount</a:t>
                      </a:r>
                      <a:endParaRPr lang="en-US" sz="2000" dirty="0"/>
                    </a:p>
                  </a:txBody>
                  <a:tcPr anchor="ctr"/>
                </a:tc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Housing:</a:t>
                      </a:r>
                      <a:r>
                        <a:rPr lang="en-US" sz="1600" baseline="0" dirty="0" smtClean="0"/>
                        <a:t>  Deposit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$100.00</a:t>
                      </a:r>
                      <a:endParaRPr lang="en-US" dirty="0"/>
                    </a:p>
                  </a:txBody>
                  <a:tcPr anchor="ctr"/>
                </a:tc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Transportation:  </a:t>
                      </a:r>
                    </a:p>
                    <a:p>
                      <a:pPr algn="ctr"/>
                      <a:r>
                        <a:rPr lang="en-US" sz="1600" dirty="0" smtClean="0"/>
                        <a:t>Bicycle Cost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 anchor="ctr"/>
                </a:tc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Transportation:  </a:t>
                      </a:r>
                    </a:p>
                    <a:p>
                      <a:pPr algn="ctr"/>
                      <a:r>
                        <a:rPr lang="en-US" sz="1600" dirty="0" smtClean="0"/>
                        <a:t>Bicycle</a:t>
                      </a:r>
                      <a:r>
                        <a:rPr lang="en-US" sz="1600" baseline="0" dirty="0" smtClean="0"/>
                        <a:t> Accessories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 anchor="ctr"/>
                </a:tc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Home Furnishings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$1,785.26</a:t>
                      </a:r>
                      <a:endParaRPr lang="en-US" dirty="0"/>
                    </a:p>
                  </a:txBody>
                  <a:tcPr anchor="ctr"/>
                </a:tc>
              </a:tr>
              <a:tr h="6985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One-Time </a:t>
                      </a:r>
                    </a:p>
                    <a:p>
                      <a:pPr algn="ctr"/>
                      <a:r>
                        <a:rPr lang="en-US" sz="1600" dirty="0" smtClean="0"/>
                        <a:t>Expenses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$1,885.26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4" descr="http://elqahera-trading.com/home/wp-content/uploads/2012/04/dollar-sign-thumbnai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945775" cy="80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elqahera-trading.com/home/wp-content/uploads/2012/04/dollar-sign-thumbnai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86400"/>
            <a:ext cx="945775" cy="80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25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stockopedia.co.uk/published/the-false-hope-of-equity-income-f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1777310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Monthly Income &amp; Expenses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Income:  $1,273.70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Gross Monthly:  $1,646.67 </a:t>
            </a:r>
          </a:p>
          <a:p>
            <a:r>
              <a:rPr lang="en-US" dirty="0" smtClean="0"/>
              <a:t>Monthly Deductions:  $372.97</a:t>
            </a:r>
          </a:p>
          <a:p>
            <a:r>
              <a:rPr lang="en-US" dirty="0" smtClean="0"/>
              <a:t>Net Monthly:  $1,273.70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Expenses:  $1,271.83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32737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Housing:  $615.00</a:t>
            </a:r>
          </a:p>
          <a:p>
            <a:r>
              <a:rPr lang="en-US" dirty="0" smtClean="0"/>
              <a:t>Transportation:  $35.00</a:t>
            </a:r>
          </a:p>
          <a:p>
            <a:r>
              <a:rPr lang="en-US" dirty="0" smtClean="0"/>
              <a:t>Electric:  $52.83</a:t>
            </a:r>
          </a:p>
          <a:p>
            <a:r>
              <a:rPr lang="en-US" dirty="0" smtClean="0"/>
              <a:t>Water:  $11.00</a:t>
            </a:r>
          </a:p>
          <a:p>
            <a:r>
              <a:rPr lang="en-US" dirty="0" smtClean="0"/>
              <a:t>Phone:  $85.00</a:t>
            </a:r>
            <a:endParaRPr lang="en-US" dirty="0"/>
          </a:p>
          <a:p>
            <a:r>
              <a:rPr lang="en-US" dirty="0" smtClean="0"/>
              <a:t>Cable/Internet:  $75.00</a:t>
            </a:r>
          </a:p>
          <a:p>
            <a:r>
              <a:rPr lang="en-US" dirty="0" smtClean="0"/>
              <a:t>Food:  $250.00</a:t>
            </a:r>
          </a:p>
          <a:p>
            <a:r>
              <a:rPr lang="en-US" dirty="0" smtClean="0"/>
              <a:t>Entertainment:  $25.00</a:t>
            </a:r>
          </a:p>
          <a:p>
            <a:r>
              <a:rPr lang="en-US" dirty="0" smtClean="0"/>
              <a:t>Medical:  $73.00</a:t>
            </a:r>
          </a:p>
          <a:p>
            <a:r>
              <a:rPr lang="en-US" dirty="0" smtClean="0"/>
              <a:t>Miscellaneous:  $50.00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46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149</TotalTime>
  <Words>381</Words>
  <Application>Microsoft Office PowerPoint</Application>
  <PresentationFormat>On-screen Show (4:3)</PresentationFormat>
  <Paragraphs>131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My Reality Check Project</vt:lpstr>
      <vt:lpstr>Introduction</vt:lpstr>
      <vt:lpstr>Overview of Project</vt:lpstr>
      <vt:lpstr>Education &amp; Employment</vt:lpstr>
      <vt:lpstr>Income &amp; Deductions</vt:lpstr>
      <vt:lpstr>Housing</vt:lpstr>
      <vt:lpstr>Transportation</vt:lpstr>
      <vt:lpstr>One-Time Expenses</vt:lpstr>
      <vt:lpstr>Monthly Income &amp; Expenses</vt:lpstr>
      <vt:lpstr>Monthly Budget</vt:lpstr>
      <vt:lpstr>Reflection</vt:lpstr>
      <vt:lpstr>The End</vt:lpstr>
    </vt:vector>
  </TitlesOfParts>
  <Company>San Antonio Independent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SAISD</dc:creator>
  <cp:lastModifiedBy>SAISD</cp:lastModifiedBy>
  <cp:revision>12</cp:revision>
  <dcterms:created xsi:type="dcterms:W3CDTF">2014-05-28T14:01:20Z</dcterms:created>
  <dcterms:modified xsi:type="dcterms:W3CDTF">2014-05-28T16:31:13Z</dcterms:modified>
</cp:coreProperties>
</file>